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65" r:id="rId1"/>
  </p:sldMasterIdLst>
  <p:notesMasterIdLst>
    <p:notesMasterId r:id="rId30"/>
  </p:notesMasterIdLst>
  <p:sldIdLst>
    <p:sldId id="257" r:id="rId2"/>
    <p:sldId id="28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 id="277" r:id="rId23"/>
    <p:sldId id="279" r:id="rId24"/>
    <p:sldId id="281" r:id="rId25"/>
    <p:sldId id="282" r:id="rId26"/>
    <p:sldId id="283" r:id="rId27"/>
    <p:sldId id="284" r:id="rId28"/>
    <p:sldId id="28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B2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94660"/>
  </p:normalViewPr>
  <p:slideViewPr>
    <p:cSldViewPr snapToGrid="0">
      <p:cViewPr varScale="1">
        <p:scale>
          <a:sx n="83" d="100"/>
          <a:sy n="83" d="100"/>
        </p:scale>
        <p:origin x="67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C84783-5464-42E5-A805-4341A5CF6829}" type="datetimeFigureOut">
              <a:rPr lang="en-IN" smtClean="0"/>
              <a:t>18-12-2024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9B19B-119E-4892-8F4F-7034D51CF6BD}" type="slidenum">
              <a:rPr lang="en-IN" smtClean="0"/>
              <a:t>‹#›</a:t>
            </a:fld>
            <a:endParaRPr lang="en-IN"/>
          </a:p>
        </p:txBody>
      </p:sp>
    </p:spTree>
    <p:extLst>
      <p:ext uri="{BB962C8B-B14F-4D97-AF65-F5344CB8AC3E}">
        <p14:creationId xmlns:p14="http://schemas.microsoft.com/office/powerpoint/2010/main" val="2940891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859B19B-119E-4892-8F4F-7034D51CF6BD}" type="slidenum">
              <a:rPr lang="en-IN" smtClean="0"/>
              <a:t>7</a:t>
            </a:fld>
            <a:endParaRPr lang="en-IN"/>
          </a:p>
        </p:txBody>
      </p:sp>
    </p:spTree>
    <p:extLst>
      <p:ext uri="{BB962C8B-B14F-4D97-AF65-F5344CB8AC3E}">
        <p14:creationId xmlns:p14="http://schemas.microsoft.com/office/powerpoint/2010/main" val="1499215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859B19B-119E-4892-8F4F-7034D51CF6BD}" type="slidenum">
              <a:rPr lang="en-IN" smtClean="0"/>
              <a:t>9</a:t>
            </a:fld>
            <a:endParaRPr lang="en-IN"/>
          </a:p>
        </p:txBody>
      </p:sp>
    </p:spTree>
    <p:extLst>
      <p:ext uri="{BB962C8B-B14F-4D97-AF65-F5344CB8AC3E}">
        <p14:creationId xmlns:p14="http://schemas.microsoft.com/office/powerpoint/2010/main" val="28759642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E221393-6384-44E4-BB25-744D35B25883}" type="datetimeFigureOut">
              <a:rPr lang="en-IN" smtClean="0"/>
              <a:t>18-12-2024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86FE67C3-FA24-48FC-A965-13F314170B7A}"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6256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221393-6384-44E4-BB25-744D35B25883}" type="datetimeFigureOut">
              <a:rPr lang="en-IN" smtClean="0"/>
              <a:t>18-12-2024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FE67C3-FA24-48FC-A965-13F314170B7A}" type="slidenum">
              <a:rPr lang="en-IN" smtClean="0"/>
              <a:t>‹#›</a:t>
            </a:fld>
            <a:endParaRPr lang="en-IN"/>
          </a:p>
        </p:txBody>
      </p:sp>
    </p:spTree>
    <p:extLst>
      <p:ext uri="{BB962C8B-B14F-4D97-AF65-F5344CB8AC3E}">
        <p14:creationId xmlns:p14="http://schemas.microsoft.com/office/powerpoint/2010/main" val="2172198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221393-6384-44E4-BB25-744D35B25883}" type="datetimeFigureOut">
              <a:rPr lang="en-IN" smtClean="0"/>
              <a:t>18-12-2024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FE67C3-FA24-48FC-A965-13F314170B7A}"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4581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221393-6384-44E4-BB25-744D35B25883}" type="datetimeFigureOut">
              <a:rPr lang="en-IN" smtClean="0"/>
              <a:t>18-12-2024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FE67C3-FA24-48FC-A965-13F314170B7A}"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5309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221393-6384-44E4-BB25-744D35B25883}" type="datetimeFigureOut">
              <a:rPr lang="en-IN" smtClean="0"/>
              <a:t>18-12-2024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FE67C3-FA24-48FC-A965-13F314170B7A}" type="slidenum">
              <a:rPr lang="en-IN" smtClean="0"/>
              <a:t>‹#›</a:t>
            </a:fld>
            <a:endParaRPr lang="en-IN"/>
          </a:p>
        </p:txBody>
      </p:sp>
    </p:spTree>
    <p:extLst>
      <p:ext uri="{BB962C8B-B14F-4D97-AF65-F5344CB8AC3E}">
        <p14:creationId xmlns:p14="http://schemas.microsoft.com/office/powerpoint/2010/main" val="1149858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221393-6384-44E4-BB25-744D35B25883}" type="datetimeFigureOut">
              <a:rPr lang="en-IN" smtClean="0"/>
              <a:t>18-12-2024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FE67C3-FA24-48FC-A965-13F314170B7A}"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34086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221393-6384-44E4-BB25-744D35B25883}" type="datetimeFigureOut">
              <a:rPr lang="en-IN" smtClean="0"/>
              <a:t>18-12-2024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FE67C3-FA24-48FC-A965-13F314170B7A}"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41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221393-6384-44E4-BB25-744D35B25883}" type="datetimeFigureOut">
              <a:rPr lang="en-IN" smtClean="0"/>
              <a:t>18-12-2024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FE67C3-FA24-48FC-A965-13F314170B7A}"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8354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221393-6384-44E4-BB25-744D35B25883}" type="datetimeFigureOut">
              <a:rPr lang="en-IN" smtClean="0"/>
              <a:t>18-12-2024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FE67C3-FA24-48FC-A965-13F314170B7A}"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2733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221393-6384-44E4-BB25-744D35B25883}" type="datetimeFigureOut">
              <a:rPr lang="en-IN" smtClean="0"/>
              <a:t>18-12-2024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FE67C3-FA24-48FC-A965-13F314170B7A}" type="slidenum">
              <a:rPr lang="en-IN" smtClean="0"/>
              <a:t>‹#›</a:t>
            </a:fld>
            <a:endParaRPr lang="en-IN"/>
          </a:p>
        </p:txBody>
      </p:sp>
    </p:spTree>
    <p:extLst>
      <p:ext uri="{BB962C8B-B14F-4D97-AF65-F5344CB8AC3E}">
        <p14:creationId xmlns:p14="http://schemas.microsoft.com/office/powerpoint/2010/main" val="731447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221393-6384-44E4-BB25-744D35B25883}" type="datetimeFigureOut">
              <a:rPr lang="en-IN" smtClean="0"/>
              <a:t>18-12-2024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FE67C3-FA24-48FC-A965-13F314170B7A}"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6919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221393-6384-44E4-BB25-744D35B25883}" type="datetimeFigureOut">
              <a:rPr lang="en-IN" smtClean="0"/>
              <a:t>18-12-2024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FE67C3-FA24-48FC-A965-13F314170B7A}" type="slidenum">
              <a:rPr lang="en-IN" smtClean="0"/>
              <a:t>‹#›</a:t>
            </a:fld>
            <a:endParaRPr lang="en-IN"/>
          </a:p>
        </p:txBody>
      </p:sp>
    </p:spTree>
    <p:extLst>
      <p:ext uri="{BB962C8B-B14F-4D97-AF65-F5344CB8AC3E}">
        <p14:creationId xmlns:p14="http://schemas.microsoft.com/office/powerpoint/2010/main" val="1148951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221393-6384-44E4-BB25-744D35B25883}" type="datetimeFigureOut">
              <a:rPr lang="en-IN" smtClean="0"/>
              <a:t>18-12-2024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6FE67C3-FA24-48FC-A965-13F314170B7A}"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8910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221393-6384-44E4-BB25-744D35B25883}" type="datetimeFigureOut">
              <a:rPr lang="en-IN" smtClean="0"/>
              <a:t>18-12-2024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6FE67C3-FA24-48FC-A965-13F314170B7A}"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6930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221393-6384-44E4-BB25-744D35B25883}" type="datetimeFigureOut">
              <a:rPr lang="en-IN" smtClean="0"/>
              <a:t>18-12-2024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6FE67C3-FA24-48FC-A965-13F314170B7A}" type="slidenum">
              <a:rPr lang="en-IN" smtClean="0"/>
              <a:t>‹#›</a:t>
            </a:fld>
            <a:endParaRPr lang="en-IN"/>
          </a:p>
        </p:txBody>
      </p:sp>
    </p:spTree>
    <p:extLst>
      <p:ext uri="{BB962C8B-B14F-4D97-AF65-F5344CB8AC3E}">
        <p14:creationId xmlns:p14="http://schemas.microsoft.com/office/powerpoint/2010/main" val="3719181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221393-6384-44E4-BB25-744D35B25883}" type="datetimeFigureOut">
              <a:rPr lang="en-IN" smtClean="0"/>
              <a:t>18-12-2024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FE67C3-FA24-48FC-A965-13F314170B7A}"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0421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221393-6384-44E4-BB25-744D35B25883}" type="datetimeFigureOut">
              <a:rPr lang="en-IN" smtClean="0"/>
              <a:t>18-12-2024</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FE67C3-FA24-48FC-A965-13F314170B7A}" type="slidenum">
              <a:rPr lang="en-IN" smtClean="0"/>
              <a:t>‹#›</a:t>
            </a:fld>
            <a:endParaRPr lang="en-IN"/>
          </a:p>
        </p:txBody>
      </p:sp>
    </p:spTree>
    <p:extLst>
      <p:ext uri="{BB962C8B-B14F-4D97-AF65-F5344CB8AC3E}">
        <p14:creationId xmlns:p14="http://schemas.microsoft.com/office/powerpoint/2010/main" val="3329870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3.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E221393-6384-44E4-BB25-744D35B25883}" type="datetimeFigureOut">
              <a:rPr lang="en-IN" smtClean="0"/>
              <a:t>18-12-2024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6FE67C3-FA24-48FC-A965-13F314170B7A}" type="slidenum">
              <a:rPr lang="en-IN" smtClean="0"/>
              <a:t>‹#›</a:t>
            </a:fld>
            <a:endParaRPr lang="en-IN"/>
          </a:p>
        </p:txBody>
      </p:sp>
    </p:spTree>
    <p:extLst>
      <p:ext uri="{BB962C8B-B14F-4D97-AF65-F5344CB8AC3E}">
        <p14:creationId xmlns:p14="http://schemas.microsoft.com/office/powerpoint/2010/main" val="1890787926"/>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 id="2147484276" r:id="rId11"/>
    <p:sldLayoutId id="2147484277" r:id="rId12"/>
    <p:sldLayoutId id="2147484278" r:id="rId13"/>
    <p:sldLayoutId id="2147484279" r:id="rId14"/>
    <p:sldLayoutId id="2147484280" r:id="rId15"/>
    <p:sldLayoutId id="2147484281" r:id="rId16"/>
    <p:sldLayoutId id="2147484282"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3" Type="http://schemas.openxmlformats.org/officeDocument/2006/relationships/hyperlink" Target="https://mappingignorance.org/2017/04/03/blood-test-autism-diagnosis/dt_150814_survey_questionnaire_800x600/" TargetMode="External" /><Relationship Id="rId2" Type="http://schemas.openxmlformats.org/officeDocument/2006/relationships/image" Target="../media/image25.jpg" /><Relationship Id="rId1" Type="http://schemas.openxmlformats.org/officeDocument/2006/relationships/slideLayout" Target="../slideLayouts/slideLayout7.xml" /><Relationship Id="rId5" Type="http://schemas.openxmlformats.org/officeDocument/2006/relationships/hyperlink" Target="https://www.twinkl.co.nz/resource/t-m-30163-curiosity-cube-question-display-cards" TargetMode="External" /><Relationship Id="rId4" Type="http://schemas.openxmlformats.org/officeDocument/2006/relationships/image" Target="../media/image26.jp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27.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3" Type="http://schemas.openxmlformats.org/officeDocument/2006/relationships/image" Target="../media/image30.jpeg" /><Relationship Id="rId2" Type="http://schemas.openxmlformats.org/officeDocument/2006/relationships/image" Target="../media/image29.png"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Layout" Target="../slideLayouts/slideLayout7.xml" /><Relationship Id="rId4" Type="http://schemas.openxmlformats.org/officeDocument/2006/relationships/image" Target="../media/image12.png" /></Relationships>
</file>

<file path=ppt/slides/_rels/slide7.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xml"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2.xml"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48FE4F-D84E-31F9-5997-BD70B8CB66B8}"/>
              </a:ext>
            </a:extLst>
          </p:cNvPr>
          <p:cNvSpPr txBox="1"/>
          <p:nvPr/>
        </p:nvSpPr>
        <p:spPr>
          <a:xfrm>
            <a:off x="2734316" y="955858"/>
            <a:ext cx="6097656" cy="584775"/>
          </a:xfrm>
          <a:prstGeom prst="rect">
            <a:avLst/>
          </a:prstGeom>
          <a:noFill/>
        </p:spPr>
        <p:txBody>
          <a:bodyPr wrap="square">
            <a:spAutoFit/>
          </a:bodyPr>
          <a:lstStyle/>
          <a:p>
            <a:pPr algn="ctr"/>
            <a:r>
              <a:rPr lang="en-IN" sz="3200" b="1" dirty="0">
                <a:effectLst>
                  <a:outerShdw blurRad="38100" dist="38100" dir="2700000" algn="tl">
                    <a:srgbClr val="000000">
                      <a:alpha val="43137"/>
                    </a:srgbClr>
                  </a:outerShdw>
                </a:effectLst>
              </a:rPr>
              <a:t>NEWS FEED APP</a:t>
            </a:r>
          </a:p>
        </p:txBody>
      </p:sp>
      <p:pic>
        <p:nvPicPr>
          <p:cNvPr id="5" name="Picture 4">
            <a:extLst>
              <a:ext uri="{FF2B5EF4-FFF2-40B4-BE49-F238E27FC236}">
                <a16:creationId xmlns:a16="http://schemas.microsoft.com/office/drawing/2014/main" id="{E1309932-85D9-178A-8661-8DFE03AD5A5D}"/>
              </a:ext>
            </a:extLst>
          </p:cNvPr>
          <p:cNvPicPr>
            <a:picLocks noChangeAspect="1"/>
          </p:cNvPicPr>
          <p:nvPr/>
        </p:nvPicPr>
        <p:blipFill>
          <a:blip r:embed="rId2"/>
          <a:stretch>
            <a:fillRect/>
          </a:stretch>
        </p:blipFill>
        <p:spPr>
          <a:xfrm>
            <a:off x="1173345" y="1707386"/>
            <a:ext cx="9653798" cy="4382079"/>
          </a:xfrm>
          <a:prstGeom prst="rect">
            <a:avLst/>
          </a:prstGeom>
        </p:spPr>
      </p:pic>
    </p:spTree>
    <p:extLst>
      <p:ext uri="{BB962C8B-B14F-4D97-AF65-F5344CB8AC3E}">
        <p14:creationId xmlns:p14="http://schemas.microsoft.com/office/powerpoint/2010/main" val="4199431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649ECB-EC33-EA01-B713-23429B9AD69C}"/>
              </a:ext>
            </a:extLst>
          </p:cNvPr>
          <p:cNvSpPr txBox="1"/>
          <p:nvPr/>
        </p:nvSpPr>
        <p:spPr>
          <a:xfrm>
            <a:off x="3934793" y="1347153"/>
            <a:ext cx="6097656" cy="646331"/>
          </a:xfrm>
          <a:prstGeom prst="rect">
            <a:avLst/>
          </a:prstGeom>
          <a:noFill/>
        </p:spPr>
        <p:txBody>
          <a:bodyPr wrap="square">
            <a:spAutoFit/>
          </a:bodyPr>
          <a:lstStyle/>
          <a:p>
            <a:r>
              <a:rPr lang="en-IN" sz="3600" b="1" dirty="0">
                <a:latin typeface="Kristen ITC" panose="03050502040202030202" pitchFamily="66" charset="0"/>
              </a:rPr>
              <a:t>MATRIX TABLE</a:t>
            </a:r>
          </a:p>
        </p:txBody>
      </p:sp>
      <p:pic>
        <p:nvPicPr>
          <p:cNvPr id="5" name="Picture 4">
            <a:extLst>
              <a:ext uri="{FF2B5EF4-FFF2-40B4-BE49-F238E27FC236}">
                <a16:creationId xmlns:a16="http://schemas.microsoft.com/office/drawing/2014/main" id="{7121F156-7148-F47E-9C1A-58B3CC3033E5}"/>
              </a:ext>
            </a:extLst>
          </p:cNvPr>
          <p:cNvPicPr>
            <a:picLocks noChangeAspect="1"/>
          </p:cNvPicPr>
          <p:nvPr/>
        </p:nvPicPr>
        <p:blipFill>
          <a:blip r:embed="rId2"/>
          <a:stretch>
            <a:fillRect/>
          </a:stretch>
        </p:blipFill>
        <p:spPr>
          <a:xfrm>
            <a:off x="3934793" y="2199809"/>
            <a:ext cx="3924848" cy="3581900"/>
          </a:xfrm>
          <a:prstGeom prst="rect">
            <a:avLst/>
          </a:prstGeom>
        </p:spPr>
      </p:pic>
    </p:spTree>
    <p:extLst>
      <p:ext uri="{BB962C8B-B14F-4D97-AF65-F5344CB8AC3E}">
        <p14:creationId xmlns:p14="http://schemas.microsoft.com/office/powerpoint/2010/main" val="2215444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238830-13C5-27E3-76E0-7F05E2298B01}"/>
              </a:ext>
            </a:extLst>
          </p:cNvPr>
          <p:cNvSpPr txBox="1"/>
          <p:nvPr/>
        </p:nvSpPr>
        <p:spPr>
          <a:xfrm>
            <a:off x="1110931" y="792060"/>
            <a:ext cx="9820655" cy="646331"/>
          </a:xfrm>
          <a:prstGeom prst="rect">
            <a:avLst/>
          </a:prstGeom>
          <a:noFill/>
        </p:spPr>
        <p:txBody>
          <a:bodyPr wrap="square">
            <a:spAutoFit/>
          </a:bodyPr>
          <a:lstStyle/>
          <a:p>
            <a:pPr algn="ctr"/>
            <a:r>
              <a:rPr lang="en-US" sz="3600" b="1" dirty="0">
                <a:latin typeface="Kristen ITC" panose="03050502040202030202" pitchFamily="66" charset="0"/>
              </a:rPr>
              <a:t>MATRIX TABLE FOR NEWS FEED APP </a:t>
            </a:r>
            <a:endParaRPr lang="en-IN" sz="3600" b="1" dirty="0">
              <a:latin typeface="Kristen ITC" panose="03050502040202030202" pitchFamily="66" charset="0"/>
            </a:endParaRPr>
          </a:p>
        </p:txBody>
      </p:sp>
      <p:pic>
        <p:nvPicPr>
          <p:cNvPr id="11" name="Picture 10">
            <a:extLst>
              <a:ext uri="{FF2B5EF4-FFF2-40B4-BE49-F238E27FC236}">
                <a16:creationId xmlns:a16="http://schemas.microsoft.com/office/drawing/2014/main" id="{8C907EED-D3AA-7746-379B-610A15467E02}"/>
              </a:ext>
            </a:extLst>
          </p:cNvPr>
          <p:cNvPicPr>
            <a:picLocks noChangeAspect="1"/>
          </p:cNvPicPr>
          <p:nvPr/>
        </p:nvPicPr>
        <p:blipFill>
          <a:blip r:embed="rId2"/>
          <a:stretch>
            <a:fillRect/>
          </a:stretch>
        </p:blipFill>
        <p:spPr>
          <a:xfrm>
            <a:off x="1938529" y="1659633"/>
            <a:ext cx="8165460" cy="4539999"/>
          </a:xfrm>
          <a:prstGeom prst="rect">
            <a:avLst/>
          </a:prstGeom>
        </p:spPr>
      </p:pic>
    </p:spTree>
    <p:extLst>
      <p:ext uri="{BB962C8B-B14F-4D97-AF65-F5344CB8AC3E}">
        <p14:creationId xmlns:p14="http://schemas.microsoft.com/office/powerpoint/2010/main" val="783224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02D25C-2FF4-E062-49B3-B83C39BDD27F}"/>
              </a:ext>
            </a:extLst>
          </p:cNvPr>
          <p:cNvPicPr>
            <a:picLocks noChangeAspect="1"/>
          </p:cNvPicPr>
          <p:nvPr/>
        </p:nvPicPr>
        <p:blipFill>
          <a:blip r:embed="rId2"/>
          <a:stretch>
            <a:fillRect/>
          </a:stretch>
        </p:blipFill>
        <p:spPr>
          <a:xfrm>
            <a:off x="1677725" y="1247162"/>
            <a:ext cx="9220451" cy="4472609"/>
          </a:xfrm>
          <a:prstGeom prst="rect">
            <a:avLst/>
          </a:prstGeom>
        </p:spPr>
      </p:pic>
    </p:spTree>
    <p:extLst>
      <p:ext uri="{BB962C8B-B14F-4D97-AF65-F5344CB8AC3E}">
        <p14:creationId xmlns:p14="http://schemas.microsoft.com/office/powerpoint/2010/main" val="3706338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18CD8A-BEBC-11FD-2D1F-4C15BF747A7A}"/>
              </a:ext>
            </a:extLst>
          </p:cNvPr>
          <p:cNvPicPr>
            <a:picLocks noChangeAspect="1"/>
          </p:cNvPicPr>
          <p:nvPr/>
        </p:nvPicPr>
        <p:blipFill>
          <a:blip r:embed="rId2"/>
          <a:stretch>
            <a:fillRect/>
          </a:stretch>
        </p:blipFill>
        <p:spPr>
          <a:xfrm>
            <a:off x="2624328" y="871861"/>
            <a:ext cx="7393977" cy="5035163"/>
          </a:xfrm>
          <a:prstGeom prst="rect">
            <a:avLst/>
          </a:prstGeom>
        </p:spPr>
      </p:pic>
    </p:spTree>
    <p:extLst>
      <p:ext uri="{BB962C8B-B14F-4D97-AF65-F5344CB8AC3E}">
        <p14:creationId xmlns:p14="http://schemas.microsoft.com/office/powerpoint/2010/main" val="4202773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83A091-2A5E-07EB-104E-B064C00F262C}"/>
              </a:ext>
            </a:extLst>
          </p:cNvPr>
          <p:cNvSpPr txBox="1"/>
          <p:nvPr/>
        </p:nvSpPr>
        <p:spPr>
          <a:xfrm>
            <a:off x="1810512" y="878821"/>
            <a:ext cx="8598241" cy="646331"/>
          </a:xfrm>
          <a:prstGeom prst="rect">
            <a:avLst/>
          </a:prstGeom>
          <a:noFill/>
        </p:spPr>
        <p:txBody>
          <a:bodyPr wrap="square">
            <a:spAutoFit/>
          </a:bodyPr>
          <a:lstStyle/>
          <a:p>
            <a:pPr algn="ctr"/>
            <a:r>
              <a:rPr lang="en-IN" sz="3600" b="1" dirty="0">
                <a:latin typeface="Kristen ITC" panose="03050502040202030202" pitchFamily="66" charset="0"/>
              </a:rPr>
              <a:t>CONTEXTUAL INQUIRY</a:t>
            </a:r>
          </a:p>
        </p:txBody>
      </p:sp>
      <p:pic>
        <p:nvPicPr>
          <p:cNvPr id="5" name="Picture 4">
            <a:extLst>
              <a:ext uri="{FF2B5EF4-FFF2-40B4-BE49-F238E27FC236}">
                <a16:creationId xmlns:a16="http://schemas.microsoft.com/office/drawing/2014/main" id="{175AFB1D-9872-6EC3-E893-BEC8F7F5A184}"/>
              </a:ext>
            </a:extLst>
          </p:cNvPr>
          <p:cNvPicPr>
            <a:picLocks noChangeAspect="1"/>
          </p:cNvPicPr>
          <p:nvPr/>
        </p:nvPicPr>
        <p:blipFill>
          <a:blip r:embed="rId2"/>
          <a:stretch>
            <a:fillRect/>
          </a:stretch>
        </p:blipFill>
        <p:spPr>
          <a:xfrm>
            <a:off x="2542679" y="1738648"/>
            <a:ext cx="7106642" cy="4096322"/>
          </a:xfrm>
          <a:prstGeom prst="rect">
            <a:avLst/>
          </a:prstGeom>
        </p:spPr>
      </p:pic>
    </p:spTree>
    <p:extLst>
      <p:ext uri="{BB962C8B-B14F-4D97-AF65-F5344CB8AC3E}">
        <p14:creationId xmlns:p14="http://schemas.microsoft.com/office/powerpoint/2010/main" val="2201038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8D8865-B313-2BE9-223D-A93F6D7ECDC5}"/>
              </a:ext>
            </a:extLst>
          </p:cNvPr>
          <p:cNvSpPr txBox="1"/>
          <p:nvPr/>
        </p:nvSpPr>
        <p:spPr>
          <a:xfrm>
            <a:off x="3657600" y="787778"/>
            <a:ext cx="7005993" cy="646331"/>
          </a:xfrm>
          <a:prstGeom prst="rect">
            <a:avLst/>
          </a:prstGeom>
          <a:noFill/>
        </p:spPr>
        <p:txBody>
          <a:bodyPr wrap="square">
            <a:spAutoFit/>
          </a:bodyPr>
          <a:lstStyle/>
          <a:p>
            <a:r>
              <a:rPr lang="en-IN" sz="3600" b="1" dirty="0">
                <a:latin typeface="Kristen ITC" panose="03050502040202030202" pitchFamily="66" charset="0"/>
              </a:rPr>
              <a:t>DEMOGRAPHICS</a:t>
            </a:r>
          </a:p>
        </p:txBody>
      </p:sp>
      <p:pic>
        <p:nvPicPr>
          <p:cNvPr id="7" name="Picture 6">
            <a:extLst>
              <a:ext uri="{FF2B5EF4-FFF2-40B4-BE49-F238E27FC236}">
                <a16:creationId xmlns:a16="http://schemas.microsoft.com/office/drawing/2014/main" id="{B10D5C76-E04D-CDAB-B4AE-C8B3456276FD}"/>
              </a:ext>
            </a:extLst>
          </p:cNvPr>
          <p:cNvPicPr>
            <a:picLocks noChangeAspect="1"/>
          </p:cNvPicPr>
          <p:nvPr/>
        </p:nvPicPr>
        <p:blipFill>
          <a:blip r:embed="rId2"/>
          <a:stretch>
            <a:fillRect/>
          </a:stretch>
        </p:blipFill>
        <p:spPr>
          <a:xfrm>
            <a:off x="1618489" y="1815032"/>
            <a:ext cx="8582872" cy="4018840"/>
          </a:xfrm>
          <a:prstGeom prst="rect">
            <a:avLst/>
          </a:prstGeom>
        </p:spPr>
      </p:pic>
    </p:spTree>
    <p:extLst>
      <p:ext uri="{BB962C8B-B14F-4D97-AF65-F5344CB8AC3E}">
        <p14:creationId xmlns:p14="http://schemas.microsoft.com/office/powerpoint/2010/main" val="4209307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C1B0EB-F964-1893-7A8C-6CE5392D2278}"/>
              </a:ext>
            </a:extLst>
          </p:cNvPr>
          <p:cNvSpPr txBox="1"/>
          <p:nvPr/>
        </p:nvSpPr>
        <p:spPr>
          <a:xfrm>
            <a:off x="4462261" y="878025"/>
            <a:ext cx="6097656" cy="646331"/>
          </a:xfrm>
          <a:prstGeom prst="rect">
            <a:avLst/>
          </a:prstGeom>
          <a:noFill/>
        </p:spPr>
        <p:txBody>
          <a:bodyPr wrap="square">
            <a:spAutoFit/>
          </a:bodyPr>
          <a:lstStyle/>
          <a:p>
            <a:r>
              <a:rPr lang="en-IN" sz="3600" dirty="0">
                <a:latin typeface="Kristen ITC" panose="03050502040202030202" pitchFamily="66" charset="0"/>
              </a:rPr>
              <a:t>APP USAGE </a:t>
            </a:r>
          </a:p>
        </p:txBody>
      </p:sp>
      <p:pic>
        <p:nvPicPr>
          <p:cNvPr id="5" name="Picture 4">
            <a:extLst>
              <a:ext uri="{FF2B5EF4-FFF2-40B4-BE49-F238E27FC236}">
                <a16:creationId xmlns:a16="http://schemas.microsoft.com/office/drawing/2014/main" id="{45B8DE08-5C0F-B697-CF2C-C5A1E39C271A}"/>
              </a:ext>
            </a:extLst>
          </p:cNvPr>
          <p:cNvPicPr>
            <a:picLocks noChangeAspect="1"/>
          </p:cNvPicPr>
          <p:nvPr/>
        </p:nvPicPr>
        <p:blipFill>
          <a:blip r:embed="rId2"/>
          <a:stretch>
            <a:fillRect/>
          </a:stretch>
        </p:blipFill>
        <p:spPr>
          <a:xfrm>
            <a:off x="1783080" y="1810511"/>
            <a:ext cx="8776837" cy="3904489"/>
          </a:xfrm>
          <a:prstGeom prst="rect">
            <a:avLst/>
          </a:prstGeom>
        </p:spPr>
      </p:pic>
    </p:spTree>
    <p:extLst>
      <p:ext uri="{BB962C8B-B14F-4D97-AF65-F5344CB8AC3E}">
        <p14:creationId xmlns:p14="http://schemas.microsoft.com/office/powerpoint/2010/main" val="3070834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B1E1B2-8517-A960-5CA0-33BEA545A477}"/>
              </a:ext>
            </a:extLst>
          </p:cNvPr>
          <p:cNvSpPr txBox="1"/>
          <p:nvPr/>
        </p:nvSpPr>
        <p:spPr>
          <a:xfrm>
            <a:off x="3119992" y="924144"/>
            <a:ext cx="6097656" cy="646331"/>
          </a:xfrm>
          <a:prstGeom prst="rect">
            <a:avLst/>
          </a:prstGeom>
          <a:noFill/>
        </p:spPr>
        <p:txBody>
          <a:bodyPr wrap="square">
            <a:spAutoFit/>
          </a:bodyPr>
          <a:lstStyle/>
          <a:p>
            <a:r>
              <a:rPr lang="en-IN" sz="3600" b="1" dirty="0">
                <a:effectLst>
                  <a:outerShdw blurRad="38100" dist="38100" dir="2700000" algn="tl">
                    <a:srgbClr val="000000">
                      <a:alpha val="43137"/>
                    </a:srgbClr>
                  </a:outerShdw>
                </a:effectLst>
                <a:latin typeface="Kristen ITC" panose="03050502040202030202" pitchFamily="66" charset="0"/>
              </a:rPr>
              <a:t>CONCEPTUAL MO</a:t>
            </a:r>
            <a:r>
              <a:rPr lang="en-IN" sz="3600" b="1" dirty="0">
                <a:latin typeface="Kristen ITC" panose="03050502040202030202" pitchFamily="66" charset="0"/>
              </a:rPr>
              <a:t>DEL</a:t>
            </a:r>
          </a:p>
        </p:txBody>
      </p:sp>
      <p:pic>
        <p:nvPicPr>
          <p:cNvPr id="5" name="Picture 4">
            <a:extLst>
              <a:ext uri="{FF2B5EF4-FFF2-40B4-BE49-F238E27FC236}">
                <a16:creationId xmlns:a16="http://schemas.microsoft.com/office/drawing/2014/main" id="{B9D6BFD3-BDEC-0612-919E-9D3A1890DDF7}"/>
              </a:ext>
            </a:extLst>
          </p:cNvPr>
          <p:cNvPicPr>
            <a:picLocks noChangeAspect="1"/>
          </p:cNvPicPr>
          <p:nvPr/>
        </p:nvPicPr>
        <p:blipFill>
          <a:blip r:embed="rId2"/>
          <a:stretch>
            <a:fillRect/>
          </a:stretch>
        </p:blipFill>
        <p:spPr>
          <a:xfrm>
            <a:off x="4160520" y="1873127"/>
            <a:ext cx="3400657" cy="3991658"/>
          </a:xfrm>
          <a:prstGeom prst="rect">
            <a:avLst/>
          </a:prstGeom>
        </p:spPr>
      </p:pic>
    </p:spTree>
    <p:extLst>
      <p:ext uri="{BB962C8B-B14F-4D97-AF65-F5344CB8AC3E}">
        <p14:creationId xmlns:p14="http://schemas.microsoft.com/office/powerpoint/2010/main" val="2971677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A4E51A-BAA1-E19B-0A90-C1521169AD9A}"/>
              </a:ext>
            </a:extLst>
          </p:cNvPr>
          <p:cNvSpPr txBox="1"/>
          <p:nvPr/>
        </p:nvSpPr>
        <p:spPr>
          <a:xfrm>
            <a:off x="3017386" y="763833"/>
            <a:ext cx="6097656" cy="584775"/>
          </a:xfrm>
          <a:prstGeom prst="rect">
            <a:avLst/>
          </a:prstGeom>
          <a:noFill/>
        </p:spPr>
        <p:txBody>
          <a:bodyPr wrap="square">
            <a:spAutoFit/>
          </a:bodyPr>
          <a:lstStyle/>
          <a:p>
            <a:pPr algn="ctr"/>
            <a:r>
              <a:rPr lang="en-IN" sz="3200" b="1" dirty="0">
                <a:effectLst>
                  <a:outerShdw blurRad="38100" dist="38100" dir="2700000" algn="tl">
                    <a:srgbClr val="000000">
                      <a:alpha val="43137"/>
                    </a:srgbClr>
                  </a:outerShdw>
                </a:effectLst>
                <a:latin typeface="Kristen ITC" panose="03050502040202030202" pitchFamily="66" charset="0"/>
              </a:rPr>
              <a:t>CONCEPTUAL MODEL</a:t>
            </a:r>
          </a:p>
        </p:txBody>
      </p:sp>
      <p:pic>
        <p:nvPicPr>
          <p:cNvPr id="5" name="Picture 4">
            <a:extLst>
              <a:ext uri="{FF2B5EF4-FFF2-40B4-BE49-F238E27FC236}">
                <a16:creationId xmlns:a16="http://schemas.microsoft.com/office/drawing/2014/main" id="{D431383F-030A-5580-D9AF-22150AF5A9A6}"/>
              </a:ext>
            </a:extLst>
          </p:cNvPr>
          <p:cNvPicPr>
            <a:picLocks noChangeAspect="1"/>
          </p:cNvPicPr>
          <p:nvPr/>
        </p:nvPicPr>
        <p:blipFill>
          <a:blip r:embed="rId2"/>
          <a:stretch>
            <a:fillRect/>
          </a:stretch>
        </p:blipFill>
        <p:spPr>
          <a:xfrm>
            <a:off x="4288536" y="1583900"/>
            <a:ext cx="3555356" cy="4477282"/>
          </a:xfrm>
          <a:prstGeom prst="rect">
            <a:avLst/>
          </a:prstGeom>
        </p:spPr>
      </p:pic>
    </p:spTree>
    <p:extLst>
      <p:ext uri="{BB962C8B-B14F-4D97-AF65-F5344CB8AC3E}">
        <p14:creationId xmlns:p14="http://schemas.microsoft.com/office/powerpoint/2010/main" val="814008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26DAC2-F430-F87B-EF87-2C3FD995DFB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193911" y="2807256"/>
            <a:ext cx="3385752" cy="3048329"/>
          </a:xfrm>
          <a:prstGeom prst="rect">
            <a:avLst/>
          </a:prstGeom>
        </p:spPr>
      </p:pic>
      <p:pic>
        <p:nvPicPr>
          <p:cNvPr id="6" name="Picture 5">
            <a:extLst>
              <a:ext uri="{FF2B5EF4-FFF2-40B4-BE49-F238E27FC236}">
                <a16:creationId xmlns:a16="http://schemas.microsoft.com/office/drawing/2014/main" id="{97F69160-40C8-FA86-C47C-24293C22E16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439301" y="2807255"/>
            <a:ext cx="3738390" cy="3048329"/>
          </a:xfrm>
          <a:prstGeom prst="rect">
            <a:avLst/>
          </a:prstGeom>
        </p:spPr>
      </p:pic>
      <p:sp>
        <p:nvSpPr>
          <p:cNvPr id="15" name="Rectangle 14">
            <a:extLst>
              <a:ext uri="{FF2B5EF4-FFF2-40B4-BE49-F238E27FC236}">
                <a16:creationId xmlns:a16="http://schemas.microsoft.com/office/drawing/2014/main" id="{3C28E224-63AD-63E9-F51A-7C911E8FC7C9}"/>
              </a:ext>
            </a:extLst>
          </p:cNvPr>
          <p:cNvSpPr/>
          <p:nvPr/>
        </p:nvSpPr>
        <p:spPr>
          <a:xfrm>
            <a:off x="1298448" y="1119284"/>
            <a:ext cx="9857232"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a:spAutoFit/>
          </a:bodyPr>
          <a:lstStyle/>
          <a:p>
            <a:pPr algn="ctr"/>
            <a:r>
              <a:rPr lang="en-US" sz="3600" b="1" dirty="0">
                <a:ln w="0"/>
                <a:effectLst>
                  <a:outerShdw blurRad="38100" dist="19050" dir="2700000" algn="tl" rotWithShape="0">
                    <a:schemeClr val="dk1">
                      <a:alpha val="40000"/>
                    </a:schemeClr>
                  </a:outerShdw>
                  <a:reflection blurRad="6350" stA="55000" endA="300" endPos="45500" dir="5400000" sy="-100000" algn="bl" rotWithShape="0"/>
                </a:effectLst>
                <a:latin typeface="Kristen ITC" panose="03050502040202030202" pitchFamily="66" charset="0"/>
              </a:rPr>
              <a:t>QUESTIONARIES &amp; CUE CARDS</a:t>
            </a:r>
          </a:p>
        </p:txBody>
      </p:sp>
    </p:spTree>
    <p:extLst>
      <p:ext uri="{BB962C8B-B14F-4D97-AF65-F5344CB8AC3E}">
        <p14:creationId xmlns:p14="http://schemas.microsoft.com/office/powerpoint/2010/main" val="3375702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3704" y="1572768"/>
            <a:ext cx="6940296" cy="3477875"/>
          </a:xfrm>
          <a:prstGeom prst="rect">
            <a:avLst/>
          </a:prstGeom>
        </p:spPr>
        <p:txBody>
          <a:bodyPr wrap="square">
            <a:spAutoFit/>
          </a:bodyPr>
          <a:lstStyle/>
          <a:p>
            <a:pPr algn="ctr"/>
            <a:r>
              <a:rPr lang="en-US" sz="4400" dirty="0">
                <a:solidFill>
                  <a:schemeClr val="accent2"/>
                </a:solidFill>
              </a:rPr>
              <a:t>MY TEAM MEMBERS : </a:t>
            </a:r>
            <a:br>
              <a:rPr lang="en-US" sz="4400" dirty="0">
                <a:solidFill>
                  <a:schemeClr val="accent2"/>
                </a:solidFill>
              </a:rPr>
            </a:br>
            <a:r>
              <a:rPr lang="en-US" sz="4400" dirty="0">
                <a:solidFill>
                  <a:schemeClr val="accent2"/>
                </a:solidFill>
              </a:rPr>
              <a:t>A.GAYATHRI</a:t>
            </a:r>
            <a:br>
              <a:rPr lang="en-US" sz="4400" dirty="0">
                <a:solidFill>
                  <a:schemeClr val="accent2"/>
                </a:solidFill>
              </a:rPr>
            </a:br>
            <a:r>
              <a:rPr lang="en-US" sz="4400" dirty="0">
                <a:solidFill>
                  <a:schemeClr val="accent2"/>
                </a:solidFill>
              </a:rPr>
              <a:t>A.SWEATHA </a:t>
            </a:r>
            <a:br>
              <a:rPr lang="en-US" sz="4400" dirty="0">
                <a:solidFill>
                  <a:schemeClr val="accent2"/>
                </a:solidFill>
              </a:rPr>
            </a:br>
            <a:r>
              <a:rPr lang="en-US" sz="4400" dirty="0">
                <a:solidFill>
                  <a:schemeClr val="accent2"/>
                </a:solidFill>
              </a:rPr>
              <a:t>M.SRI LEKHA</a:t>
            </a:r>
            <a:br>
              <a:rPr lang="en-US" sz="4400" dirty="0">
                <a:solidFill>
                  <a:schemeClr val="accent2"/>
                </a:solidFill>
              </a:rPr>
            </a:br>
            <a:r>
              <a:rPr lang="en-IN" sz="4400" dirty="0">
                <a:solidFill>
                  <a:schemeClr val="accent2"/>
                </a:solidFill>
              </a:rPr>
              <a:t>S.VETHAABINAYA</a:t>
            </a:r>
            <a:endParaRPr lang="en-IN" sz="4400" dirty="0"/>
          </a:p>
        </p:txBody>
      </p:sp>
    </p:spTree>
    <p:extLst>
      <p:ext uri="{BB962C8B-B14F-4D97-AF65-F5344CB8AC3E}">
        <p14:creationId xmlns:p14="http://schemas.microsoft.com/office/powerpoint/2010/main" val="4022610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120B1-8105-FDEF-0361-8C651511306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B85740A-1557-A26D-129A-82CF6DA76A80}"/>
              </a:ext>
            </a:extLst>
          </p:cNvPr>
          <p:cNvSpPr txBox="1"/>
          <p:nvPr/>
        </p:nvSpPr>
        <p:spPr>
          <a:xfrm>
            <a:off x="3540557" y="962526"/>
            <a:ext cx="5196038" cy="584775"/>
          </a:xfrm>
          <a:prstGeom prst="rect">
            <a:avLst/>
          </a:prstGeom>
          <a:noFill/>
        </p:spPr>
        <p:txBody>
          <a:bodyPr wrap="none" rtlCol="0">
            <a:spAutoFit/>
          </a:bodyPr>
          <a:lstStyle/>
          <a:p>
            <a:r>
              <a:rPr lang="en-US" sz="3200" dirty="0">
                <a:solidFill>
                  <a:srgbClr val="00B0F0"/>
                </a:solidFill>
                <a:latin typeface="Bodoni MT" panose="02070603080606020203" pitchFamily="18" charset="0"/>
              </a:rPr>
              <a:t>OPEN ENDED QUESTION</a:t>
            </a:r>
            <a:endParaRPr lang="en-IN" sz="3200" dirty="0">
              <a:solidFill>
                <a:srgbClr val="00B0F0"/>
              </a:solidFill>
              <a:latin typeface="Bodoni MT" panose="02070603080606020203" pitchFamily="18" charset="0"/>
            </a:endParaRPr>
          </a:p>
        </p:txBody>
      </p:sp>
      <p:sp>
        <p:nvSpPr>
          <p:cNvPr id="3" name="TextBox 2">
            <a:extLst>
              <a:ext uri="{FF2B5EF4-FFF2-40B4-BE49-F238E27FC236}">
                <a16:creationId xmlns:a16="http://schemas.microsoft.com/office/drawing/2014/main" id="{D994D3DA-4294-B8F4-C830-E8F6D6061DFE}"/>
              </a:ext>
            </a:extLst>
          </p:cNvPr>
          <p:cNvSpPr txBox="1"/>
          <p:nvPr/>
        </p:nvSpPr>
        <p:spPr>
          <a:xfrm>
            <a:off x="1511168" y="2368133"/>
            <a:ext cx="11104606" cy="369332"/>
          </a:xfrm>
          <a:prstGeom prst="rect">
            <a:avLst/>
          </a:prstGeom>
          <a:noFill/>
        </p:spPr>
        <p:txBody>
          <a:bodyPr wrap="square" rtlCol="0">
            <a:spAutoFit/>
          </a:bodyPr>
          <a:lstStyle/>
          <a:p>
            <a:r>
              <a:rPr lang="en-US" dirty="0"/>
              <a:t>1. WHAT ASPECTS OF THE APP MAKE IT EASY OR CHALLENGING TO NEVIGATE ?</a:t>
            </a:r>
            <a:endParaRPr lang="en-IN" dirty="0"/>
          </a:p>
        </p:txBody>
      </p:sp>
      <p:sp>
        <p:nvSpPr>
          <p:cNvPr id="5" name="TextBox 4">
            <a:extLst>
              <a:ext uri="{FF2B5EF4-FFF2-40B4-BE49-F238E27FC236}">
                <a16:creationId xmlns:a16="http://schemas.microsoft.com/office/drawing/2014/main" id="{3E85CDE6-45A8-7EDB-2A88-E3CBEA7EDEEA}"/>
              </a:ext>
            </a:extLst>
          </p:cNvPr>
          <p:cNvSpPr txBox="1"/>
          <p:nvPr/>
        </p:nvSpPr>
        <p:spPr>
          <a:xfrm>
            <a:off x="1511168" y="3927630"/>
            <a:ext cx="9057371" cy="400110"/>
          </a:xfrm>
          <a:prstGeom prst="rect">
            <a:avLst/>
          </a:prstGeom>
          <a:noFill/>
        </p:spPr>
        <p:txBody>
          <a:bodyPr wrap="square" rtlCol="0">
            <a:spAutoFit/>
          </a:bodyPr>
          <a:lstStyle/>
          <a:p>
            <a:r>
              <a:rPr lang="en-US" dirty="0"/>
              <a:t>2.HOW TO YOU FEEL ABOUT THE FREQUENCY AND TIMING OF NOTIFICATIONS</a:t>
            </a:r>
            <a:r>
              <a:rPr lang="en-US" sz="2000" dirty="0"/>
              <a:t> ?</a:t>
            </a:r>
            <a:endParaRPr lang="en-IN" sz="2000" dirty="0"/>
          </a:p>
        </p:txBody>
      </p:sp>
    </p:spTree>
    <p:extLst>
      <p:ext uri="{BB962C8B-B14F-4D97-AF65-F5344CB8AC3E}">
        <p14:creationId xmlns:p14="http://schemas.microsoft.com/office/powerpoint/2010/main" val="4011879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11F630-F170-CD5B-0B08-78B3FB824D41}"/>
              </a:ext>
            </a:extLst>
          </p:cNvPr>
          <p:cNvSpPr txBox="1"/>
          <p:nvPr/>
        </p:nvSpPr>
        <p:spPr>
          <a:xfrm>
            <a:off x="2494000" y="960656"/>
            <a:ext cx="7152920" cy="646331"/>
          </a:xfrm>
          <a:prstGeom prst="rect">
            <a:avLst/>
          </a:prstGeom>
          <a:noFill/>
        </p:spPr>
        <p:txBody>
          <a:bodyPr wrap="none" rtlCol="0">
            <a:spAutoFit/>
          </a:bodyPr>
          <a:lstStyle/>
          <a:p>
            <a:r>
              <a:rPr lang="en-US" sz="3600" dirty="0">
                <a:latin typeface="Kristen ITC" panose="03050502040202030202" pitchFamily="66" charset="0"/>
              </a:rPr>
              <a:t>CLOSE ENDED QUESTIONS</a:t>
            </a:r>
            <a:endParaRPr lang="en-IN" sz="3600" dirty="0">
              <a:latin typeface="Kristen ITC" panose="03050502040202030202" pitchFamily="66" charset="0"/>
            </a:endParaRPr>
          </a:p>
        </p:txBody>
      </p:sp>
      <p:sp>
        <p:nvSpPr>
          <p:cNvPr id="3" name="Rectangle 2"/>
          <p:cNvSpPr/>
          <p:nvPr/>
        </p:nvSpPr>
        <p:spPr>
          <a:xfrm>
            <a:off x="1923288" y="2346651"/>
            <a:ext cx="7723632" cy="3416320"/>
          </a:xfrm>
          <a:prstGeom prst="rect">
            <a:avLst/>
          </a:prstGeom>
        </p:spPr>
        <p:txBody>
          <a:bodyPr wrap="square">
            <a:spAutoFit/>
          </a:bodyPr>
          <a:lstStyle/>
          <a:p>
            <a:pPr lvl="1">
              <a:lnSpc>
                <a:spcPct val="150000"/>
              </a:lnSpc>
              <a:buFont typeface="+mj-lt"/>
              <a:buAutoNum type="arabicPeriod"/>
            </a:pPr>
            <a:r>
              <a:rPr lang="en-US" b="1" spc="300" dirty="0"/>
              <a:t>Do you find the app's interface easy to navigate?</a:t>
            </a:r>
            <a:endParaRPr lang="en-US" spc="300" dirty="0"/>
          </a:p>
          <a:p>
            <a:pPr marL="1200150" lvl="2" indent="-285750">
              <a:lnSpc>
                <a:spcPct val="150000"/>
              </a:lnSpc>
              <a:buFont typeface="+mj-lt"/>
              <a:buAutoNum type="arabicPeriod"/>
            </a:pPr>
            <a:r>
              <a:rPr lang="en-US" b="1" spc="300" dirty="0"/>
              <a:t>Yes</a:t>
            </a:r>
            <a:endParaRPr lang="en-US" spc="300" dirty="0"/>
          </a:p>
          <a:p>
            <a:pPr marL="1200150" lvl="2" indent="-285750">
              <a:lnSpc>
                <a:spcPct val="150000"/>
              </a:lnSpc>
              <a:buFont typeface="+mj-lt"/>
              <a:buAutoNum type="arabicPeriod"/>
            </a:pPr>
            <a:r>
              <a:rPr lang="en-US" b="1" spc="300" dirty="0"/>
              <a:t>No</a:t>
            </a:r>
            <a:br>
              <a:rPr lang="en-US" spc="300" dirty="0"/>
            </a:br>
            <a:r>
              <a:rPr lang="en-US" i="1" spc="300" dirty="0"/>
              <a:t>Example answer: Yes</a:t>
            </a:r>
            <a:endParaRPr lang="en-US" spc="300" dirty="0"/>
          </a:p>
          <a:p>
            <a:pPr lvl="1">
              <a:lnSpc>
                <a:spcPct val="150000"/>
              </a:lnSpc>
              <a:buFont typeface="+mj-lt"/>
              <a:buAutoNum type="arabicPeriod"/>
            </a:pPr>
            <a:r>
              <a:rPr lang="en-US" b="1" spc="300" dirty="0"/>
              <a:t>Is the app's loading speed satisfactory?</a:t>
            </a:r>
            <a:endParaRPr lang="en-US" spc="300" dirty="0"/>
          </a:p>
          <a:p>
            <a:pPr marL="1200150" lvl="2" indent="-285750">
              <a:lnSpc>
                <a:spcPct val="150000"/>
              </a:lnSpc>
              <a:buFont typeface="+mj-lt"/>
              <a:buAutoNum type="arabicPeriod"/>
            </a:pPr>
            <a:r>
              <a:rPr lang="en-US" b="1" spc="300" dirty="0"/>
              <a:t>Yes</a:t>
            </a:r>
            <a:endParaRPr lang="en-US" spc="300" dirty="0"/>
          </a:p>
          <a:p>
            <a:pPr marL="1200150" lvl="2" indent="-285750">
              <a:lnSpc>
                <a:spcPct val="150000"/>
              </a:lnSpc>
              <a:buFont typeface="+mj-lt"/>
              <a:buAutoNum type="arabicPeriod"/>
            </a:pPr>
            <a:r>
              <a:rPr lang="en-US" b="1" spc="300" dirty="0"/>
              <a:t>No</a:t>
            </a:r>
            <a:br>
              <a:rPr lang="en-US" spc="300" dirty="0"/>
            </a:br>
            <a:r>
              <a:rPr lang="en-US" i="1" spc="300" dirty="0"/>
              <a:t>Example answer: No</a:t>
            </a:r>
            <a:endParaRPr lang="en-US" spc="300" dirty="0"/>
          </a:p>
        </p:txBody>
      </p:sp>
      <p:sp>
        <p:nvSpPr>
          <p:cNvPr id="4" name="Rectangle 3"/>
          <p:cNvSpPr/>
          <p:nvPr/>
        </p:nvSpPr>
        <p:spPr>
          <a:xfrm>
            <a:off x="3647175" y="1745986"/>
            <a:ext cx="4275858" cy="461665"/>
          </a:xfrm>
          <a:prstGeom prst="rect">
            <a:avLst/>
          </a:prstGeom>
        </p:spPr>
        <p:txBody>
          <a:bodyPr wrap="square">
            <a:spAutoFit/>
          </a:bodyPr>
          <a:lstStyle/>
          <a:p>
            <a:r>
              <a:rPr lang="en-US" sz="2400" b="1" dirty="0">
                <a:solidFill>
                  <a:srgbClr val="002060"/>
                </a:solidFill>
              </a:rPr>
              <a:t>User Experience &amp; Interface</a:t>
            </a:r>
          </a:p>
        </p:txBody>
      </p:sp>
    </p:spTree>
    <p:extLst>
      <p:ext uri="{BB962C8B-B14F-4D97-AF65-F5344CB8AC3E}">
        <p14:creationId xmlns:p14="http://schemas.microsoft.com/office/powerpoint/2010/main" val="562429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0" y="1022342"/>
            <a:ext cx="3512030" cy="646331"/>
          </a:xfrm>
          <a:prstGeom prst="rect">
            <a:avLst/>
          </a:prstGeom>
        </p:spPr>
        <p:txBody>
          <a:bodyPr wrap="square">
            <a:spAutoFit/>
          </a:bodyPr>
          <a:lstStyle/>
          <a:p>
            <a:r>
              <a:rPr lang="en-IN" sz="3600" dirty="0">
                <a:latin typeface="Kristen ITC" panose="03050502040202030202" pitchFamily="66" charset="0"/>
              </a:rPr>
              <a:t>Cue Card </a:t>
            </a:r>
          </a:p>
        </p:txBody>
      </p:sp>
      <p:sp>
        <p:nvSpPr>
          <p:cNvPr id="5" name="Rectangle 4"/>
          <p:cNvSpPr/>
          <p:nvPr/>
        </p:nvSpPr>
        <p:spPr>
          <a:xfrm>
            <a:off x="1755648" y="1869841"/>
            <a:ext cx="8394192" cy="3477875"/>
          </a:xfrm>
          <a:prstGeom prst="rect">
            <a:avLst/>
          </a:prstGeom>
        </p:spPr>
        <p:txBody>
          <a:bodyPr wrap="square">
            <a:spAutoFit/>
          </a:bodyPr>
          <a:lstStyle/>
          <a:p>
            <a:r>
              <a:rPr lang="en-US" sz="2000" b="1" dirty="0"/>
              <a:t>Title:</a:t>
            </a:r>
            <a:r>
              <a:rPr lang="en-US" sz="2000" dirty="0"/>
              <a:t> Welcome!</a:t>
            </a:r>
          </a:p>
          <a:p>
            <a:br>
              <a:rPr lang="en-US" sz="2000" dirty="0"/>
            </a:br>
            <a:r>
              <a:rPr lang="en-US" sz="2000" dirty="0"/>
              <a:t>           </a:t>
            </a:r>
            <a:r>
              <a:rPr lang="en-US" sz="2000" b="1" dirty="0"/>
              <a:t>Message:</a:t>
            </a:r>
            <a:endParaRPr lang="en-US" sz="2000" dirty="0"/>
          </a:p>
          <a:p>
            <a:endParaRPr lang="en-US" sz="2000" dirty="0"/>
          </a:p>
          <a:p>
            <a:pPr marL="342900" indent="-342900">
              <a:buFont typeface="Wingdings" panose="05000000000000000000" pitchFamily="2" charset="2"/>
              <a:buChar char="q"/>
            </a:pPr>
            <a:r>
              <a:rPr lang="en-US" sz="2000" dirty="0"/>
              <a:t>      Get Started By Exploring The Latest Headlines And Trending Stories.</a:t>
            </a:r>
          </a:p>
          <a:p>
            <a:pPr marL="342900" indent="-342900">
              <a:buFont typeface="Wingdings" panose="05000000000000000000" pitchFamily="2" charset="2"/>
              <a:buChar char="q"/>
            </a:pPr>
            <a:r>
              <a:rPr lang="en-US" sz="2000" dirty="0"/>
              <a:t>      Customize Your News Feed To Match Your Interests.</a:t>
            </a:r>
          </a:p>
          <a:p>
            <a:pPr marL="342900" indent="-342900">
              <a:buFont typeface="Wingdings" panose="05000000000000000000" pitchFamily="2" charset="2"/>
              <a:buChar char="q"/>
            </a:pPr>
            <a:r>
              <a:rPr lang="en-US" sz="2000" dirty="0"/>
              <a:t>      Stay Updated With Real-time Notifications.</a:t>
            </a:r>
          </a:p>
          <a:p>
            <a:endParaRPr lang="en-US" sz="2000" dirty="0"/>
          </a:p>
          <a:p>
            <a:r>
              <a:rPr lang="en-US" sz="2000" b="1" dirty="0"/>
              <a:t>Action:</a:t>
            </a:r>
          </a:p>
          <a:p>
            <a:endParaRPr lang="en-US" sz="2000" dirty="0"/>
          </a:p>
          <a:p>
            <a:r>
              <a:rPr lang="en-US" sz="2000" dirty="0"/>
              <a:t>          Tap Here To Customize Your Preferences.</a:t>
            </a:r>
          </a:p>
        </p:txBody>
      </p:sp>
    </p:spTree>
    <p:extLst>
      <p:ext uri="{BB962C8B-B14F-4D97-AF65-F5344CB8AC3E}">
        <p14:creationId xmlns:p14="http://schemas.microsoft.com/office/powerpoint/2010/main" val="3193542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ctivity Feed API - Scalable activity streams &amp; news feeds as a ser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040" y="2979261"/>
            <a:ext cx="3810958" cy="29751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6250770" y="2979261"/>
            <a:ext cx="4337791" cy="2551176"/>
          </a:xfrm>
          <a:prstGeom prst="rect">
            <a:avLst/>
          </a:prstGeom>
        </p:spPr>
      </p:pic>
      <p:sp>
        <p:nvSpPr>
          <p:cNvPr id="4" name="Rectangle 3"/>
          <p:cNvSpPr/>
          <p:nvPr/>
        </p:nvSpPr>
        <p:spPr>
          <a:xfrm>
            <a:off x="3630168" y="1449431"/>
            <a:ext cx="4262212" cy="646331"/>
          </a:xfrm>
          <a:prstGeom prst="rect">
            <a:avLst/>
          </a:prstGeom>
          <a:noFill/>
        </p:spPr>
        <p:txBody>
          <a:bodyPr wrap="square" lIns="91440" tIns="45720" rIns="91440" bIns="45720">
            <a:spAutoFit/>
          </a:bodyPr>
          <a:lstStyle/>
          <a:p>
            <a:pPr algn="ctr"/>
            <a:r>
              <a:rPr lang="en-US" sz="3600" b="1" cap="none" spc="0" dirty="0">
                <a:ln w="0"/>
                <a:solidFill>
                  <a:schemeClr val="tx1"/>
                </a:solidFill>
                <a:effectLst>
                  <a:outerShdw blurRad="38100" dist="19050" dir="2700000" algn="tl" rotWithShape="0">
                    <a:schemeClr val="dk1">
                      <a:alpha val="40000"/>
                    </a:schemeClr>
                  </a:outerShdw>
                </a:effectLst>
                <a:latin typeface="Kristen ITC" panose="03050502040202030202" pitchFamily="66" charset="0"/>
              </a:rPr>
              <a:t>Activity Mapping</a:t>
            </a:r>
            <a:endParaRPr lang="en-IN" sz="3600" b="1" cap="none" spc="0" dirty="0">
              <a:ln w="0"/>
              <a:solidFill>
                <a:schemeClr val="tx1"/>
              </a:solidFill>
              <a:effectLst>
                <a:outerShdw blurRad="38100" dist="19050" dir="2700000" algn="tl" rotWithShape="0">
                  <a:schemeClr val="dk1">
                    <a:alpha val="40000"/>
                  </a:schemeClr>
                </a:outerShdw>
              </a:effectLst>
              <a:latin typeface="Kristen ITC" panose="03050502040202030202" pitchFamily="66" charset="0"/>
            </a:endParaRPr>
          </a:p>
        </p:txBody>
      </p:sp>
    </p:spTree>
    <p:extLst>
      <p:ext uri="{BB962C8B-B14F-4D97-AF65-F5344CB8AC3E}">
        <p14:creationId xmlns:p14="http://schemas.microsoft.com/office/powerpoint/2010/main" val="3982802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ame 2"/>
          <p:cNvSpPr/>
          <p:nvPr/>
        </p:nvSpPr>
        <p:spPr>
          <a:xfrm>
            <a:off x="832104" y="1060704"/>
            <a:ext cx="1965960" cy="138988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Frame 3"/>
          <p:cNvSpPr/>
          <p:nvPr/>
        </p:nvSpPr>
        <p:spPr>
          <a:xfrm>
            <a:off x="832104" y="4517136"/>
            <a:ext cx="1965960" cy="149047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err="1">
                <a:solidFill>
                  <a:schemeClr val="tx1"/>
                </a:solidFill>
                <a:effectLst>
                  <a:outerShdw blurRad="38100" dist="38100" dir="2700000" algn="tl">
                    <a:srgbClr val="000000">
                      <a:alpha val="43137"/>
                    </a:srgbClr>
                  </a:outerShdw>
                </a:effectLst>
                <a:latin typeface="Bookman Old Style" panose="02050604050505020204" pitchFamily="18" charset="0"/>
              </a:rPr>
              <a:t>Settting</a:t>
            </a:r>
            <a:r>
              <a:rPr lang="en-IN" sz="1400" dirty="0">
                <a:solidFill>
                  <a:schemeClr val="tx1"/>
                </a:solidFill>
                <a:effectLst>
                  <a:outerShdw blurRad="38100" dist="38100" dir="2700000" algn="tl">
                    <a:srgbClr val="000000">
                      <a:alpha val="43137"/>
                    </a:srgbClr>
                  </a:outerShdw>
                </a:effectLst>
                <a:latin typeface="Bookman Old Style" panose="02050604050505020204" pitchFamily="18" charset="0"/>
              </a:rPr>
              <a:t> &amp; personalization</a:t>
            </a:r>
          </a:p>
        </p:txBody>
      </p:sp>
      <p:sp>
        <p:nvSpPr>
          <p:cNvPr id="5" name="Frame 4"/>
          <p:cNvSpPr/>
          <p:nvPr/>
        </p:nvSpPr>
        <p:spPr>
          <a:xfrm>
            <a:off x="4562856" y="1060704"/>
            <a:ext cx="2130552" cy="138988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600" dirty="0">
                <a:solidFill>
                  <a:schemeClr val="tx1"/>
                </a:solidFill>
                <a:effectLst>
                  <a:outerShdw blurRad="38100" dist="38100" dir="2700000" algn="tl">
                    <a:srgbClr val="000000">
                      <a:alpha val="43137"/>
                    </a:srgbClr>
                  </a:outerShdw>
                </a:effectLst>
                <a:latin typeface="Bookman Old Style" panose="02050604050505020204" pitchFamily="18" charset="0"/>
              </a:rPr>
              <a:t>Content </a:t>
            </a:r>
            <a:r>
              <a:rPr lang="en-IN" sz="2600" dirty="0" err="1">
                <a:solidFill>
                  <a:schemeClr val="tx1"/>
                </a:solidFill>
                <a:effectLst>
                  <a:outerShdw blurRad="38100" dist="38100" dir="2700000" algn="tl">
                    <a:srgbClr val="000000">
                      <a:alpha val="43137"/>
                    </a:srgbClr>
                  </a:outerShdw>
                </a:effectLst>
                <a:latin typeface="Bookman Old Style" panose="02050604050505020204" pitchFamily="18" charset="0"/>
              </a:rPr>
              <a:t>Intraction</a:t>
            </a:r>
            <a:endParaRPr lang="en-IN" sz="2600" dirty="0">
              <a:solidFill>
                <a:schemeClr val="tx1"/>
              </a:solidFill>
              <a:effectLst>
                <a:outerShdw blurRad="38100" dist="38100" dir="2700000" algn="tl">
                  <a:srgbClr val="000000">
                    <a:alpha val="43137"/>
                  </a:srgbClr>
                </a:outerShdw>
              </a:effectLst>
              <a:latin typeface="Bookman Old Style" panose="02050604050505020204" pitchFamily="18" charset="0"/>
            </a:endParaRPr>
          </a:p>
        </p:txBody>
      </p:sp>
      <p:sp>
        <p:nvSpPr>
          <p:cNvPr id="6" name="Frame 5"/>
          <p:cNvSpPr/>
          <p:nvPr/>
        </p:nvSpPr>
        <p:spPr>
          <a:xfrm>
            <a:off x="4562856" y="4517136"/>
            <a:ext cx="2130552" cy="142646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effectLst>
                  <a:outerShdw blurRad="38100" dist="38100" dir="2700000" algn="tl">
                    <a:srgbClr val="000000">
                      <a:alpha val="43137"/>
                    </a:srgbClr>
                  </a:outerShdw>
                </a:effectLst>
                <a:latin typeface="Bookman Old Style" panose="02050604050505020204" pitchFamily="18" charset="0"/>
              </a:rPr>
              <a:t>Analytics</a:t>
            </a:r>
          </a:p>
        </p:txBody>
      </p:sp>
      <p:sp>
        <p:nvSpPr>
          <p:cNvPr id="7" name="Frame 6"/>
          <p:cNvSpPr/>
          <p:nvPr/>
        </p:nvSpPr>
        <p:spPr>
          <a:xfrm>
            <a:off x="8915400" y="1097280"/>
            <a:ext cx="2066544" cy="131673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effectLst>
                  <a:outerShdw blurRad="38100" dist="38100" dir="2700000" algn="tl">
                    <a:srgbClr val="000000">
                      <a:alpha val="43137"/>
                    </a:srgbClr>
                  </a:outerShdw>
                </a:effectLst>
                <a:latin typeface="Bookman Old Style" panose="02050604050505020204" pitchFamily="18" charset="0"/>
              </a:rPr>
              <a:t>Post Creation</a:t>
            </a:r>
          </a:p>
        </p:txBody>
      </p:sp>
      <p:sp>
        <p:nvSpPr>
          <p:cNvPr id="8" name="Frame 7"/>
          <p:cNvSpPr/>
          <p:nvPr/>
        </p:nvSpPr>
        <p:spPr>
          <a:xfrm>
            <a:off x="8915400" y="4517136"/>
            <a:ext cx="2066544" cy="149047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effectLst>
                  <a:outerShdw blurRad="38100" dist="38100" dir="2700000" algn="tl">
                    <a:srgbClr val="000000">
                      <a:alpha val="43137"/>
                    </a:srgbClr>
                  </a:outerShdw>
                </a:effectLst>
                <a:latin typeface="Bookman Old Style" panose="02050604050505020204" pitchFamily="18" charset="0"/>
              </a:rPr>
              <a:t>Logout/Exit</a:t>
            </a:r>
            <a:r>
              <a:rPr lang="en-IN" dirty="0">
                <a:solidFill>
                  <a:schemeClr val="tx1"/>
                </a:solidFill>
              </a:rPr>
              <a:t> </a:t>
            </a:r>
          </a:p>
        </p:txBody>
      </p:sp>
      <p:sp>
        <p:nvSpPr>
          <p:cNvPr id="9" name="Oval 8"/>
          <p:cNvSpPr/>
          <p:nvPr/>
        </p:nvSpPr>
        <p:spPr>
          <a:xfrm>
            <a:off x="1641348" y="3035808"/>
            <a:ext cx="1783080" cy="896112"/>
          </a:xfrm>
          <a:prstGeom prst="ellipse">
            <a:avLst/>
          </a:prstGeom>
          <a:solidFill>
            <a:srgbClr val="12B2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Arial Black" panose="020B0A04020102020204" pitchFamily="34" charset="0"/>
              </a:rPr>
              <a:t>Search Discovery </a:t>
            </a:r>
          </a:p>
        </p:txBody>
      </p:sp>
      <p:sp>
        <p:nvSpPr>
          <p:cNvPr id="10" name="Oval 9"/>
          <p:cNvSpPr/>
          <p:nvPr/>
        </p:nvSpPr>
        <p:spPr>
          <a:xfrm>
            <a:off x="5641848" y="3035808"/>
            <a:ext cx="1728216" cy="896112"/>
          </a:xfrm>
          <a:prstGeom prst="ellipse">
            <a:avLst/>
          </a:prstGeom>
          <a:solidFill>
            <a:srgbClr val="12B2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Arial Black" panose="020B0A04020102020204" pitchFamily="34" charset="0"/>
              </a:rPr>
              <a:t>Profile Management</a:t>
            </a:r>
          </a:p>
        </p:txBody>
      </p:sp>
      <p:sp>
        <p:nvSpPr>
          <p:cNvPr id="11" name="Oval 10"/>
          <p:cNvSpPr/>
          <p:nvPr/>
        </p:nvSpPr>
        <p:spPr>
          <a:xfrm>
            <a:off x="9500616" y="3035808"/>
            <a:ext cx="1783080" cy="896112"/>
          </a:xfrm>
          <a:prstGeom prst="ellipse">
            <a:avLst/>
          </a:prstGeom>
          <a:solidFill>
            <a:srgbClr val="12B2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Arial Black" panose="020B0A04020102020204" pitchFamily="34" charset="0"/>
              </a:rPr>
              <a:t>Notification</a:t>
            </a:r>
          </a:p>
        </p:txBody>
      </p:sp>
      <p:sp>
        <p:nvSpPr>
          <p:cNvPr id="12" name="Rectangle 11"/>
          <p:cNvSpPr/>
          <p:nvPr/>
        </p:nvSpPr>
        <p:spPr>
          <a:xfrm>
            <a:off x="982965" y="1278594"/>
            <a:ext cx="1664238" cy="954107"/>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User on </a:t>
            </a:r>
          </a:p>
          <a:p>
            <a:pPr algn="ctr"/>
            <a:r>
              <a:rPr lang="en-US" sz="2800" b="0" cap="none" spc="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bonding</a:t>
            </a:r>
          </a:p>
        </p:txBody>
      </p:sp>
      <p:cxnSp>
        <p:nvCxnSpPr>
          <p:cNvPr id="24" name="Straight Arrow Connector 23"/>
          <p:cNvCxnSpPr/>
          <p:nvPr/>
        </p:nvCxnSpPr>
        <p:spPr>
          <a:xfrm>
            <a:off x="7187184" y="1755647"/>
            <a:ext cx="106984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a:off x="3154680" y="1755647"/>
            <a:ext cx="10424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p:nvPr/>
        </p:nvCxnSpPr>
        <p:spPr>
          <a:xfrm>
            <a:off x="10195560" y="2550605"/>
            <a:ext cx="18288" cy="448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a:xfrm flipH="1">
            <a:off x="7790688" y="3483864"/>
            <a:ext cx="10424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p:cNvCxnSpPr/>
          <p:nvPr/>
        </p:nvCxnSpPr>
        <p:spPr>
          <a:xfrm flipH="1">
            <a:off x="3931920" y="3483864"/>
            <a:ext cx="1124712"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p:cNvCxnSpPr/>
          <p:nvPr/>
        </p:nvCxnSpPr>
        <p:spPr>
          <a:xfrm>
            <a:off x="3154680" y="5262372"/>
            <a:ext cx="10424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p:cNvCxnSpPr/>
          <p:nvPr/>
        </p:nvCxnSpPr>
        <p:spPr>
          <a:xfrm flipH="1">
            <a:off x="1624584" y="3849624"/>
            <a:ext cx="16764" cy="48392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a:off x="7214616" y="5230368"/>
            <a:ext cx="10424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7832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13774" y="873359"/>
            <a:ext cx="790960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P</a:t>
            </a:r>
            <a:r>
              <a:rPr lang="en-US" sz="5400" b="0" cap="none" spc="0" dirty="0">
                <a:ln w="0"/>
                <a:solidFill>
                  <a:schemeClr val="tx1"/>
                </a:solidFill>
                <a:effectLst>
                  <a:outerShdw blurRad="38100" dist="19050" dir="2700000" algn="tl" rotWithShape="0">
                    <a:schemeClr val="dk1">
                      <a:alpha val="40000"/>
                    </a:schemeClr>
                  </a:outerShdw>
                </a:effectLst>
              </a:rPr>
              <a:t>ersona &amp; Make </a:t>
            </a:r>
            <a:r>
              <a:rPr lang="en-US" sz="5400" b="0" cap="none" spc="0" dirty="0" err="1">
                <a:ln w="0"/>
                <a:solidFill>
                  <a:schemeClr val="tx1"/>
                </a:solidFill>
                <a:effectLst>
                  <a:outerShdw blurRad="38100" dist="19050" dir="2700000" algn="tl" rotWithShape="0">
                    <a:schemeClr val="dk1">
                      <a:alpha val="40000"/>
                    </a:schemeClr>
                  </a:outerShdw>
                </a:effectLst>
              </a:rPr>
              <a:t>Oior</a:t>
            </a:r>
            <a:r>
              <a:rPr lang="en-US" sz="5400" b="0" cap="none" spc="0" dirty="0">
                <a:ln w="0"/>
                <a:solidFill>
                  <a:schemeClr val="tx1"/>
                </a:solidFill>
                <a:effectLst>
                  <a:outerShdw blurRad="38100" dist="19050" dir="2700000" algn="tl" rotWithShape="0">
                    <a:schemeClr val="dk1">
                      <a:alpha val="40000"/>
                    </a:schemeClr>
                  </a:outerShdw>
                </a:effectLst>
              </a:rPr>
              <a:t> Table </a:t>
            </a:r>
          </a:p>
        </p:txBody>
      </p:sp>
      <p:sp>
        <p:nvSpPr>
          <p:cNvPr id="3" name="AutoShape 2" descr="Image result for Person &amp; Make Oior Table news feed app"/>
          <p:cNvSpPr>
            <a:spLocks noChangeAspect="1" noChangeArrowheads="1"/>
          </p:cNvSpPr>
          <p:nvPr/>
        </p:nvSpPr>
        <p:spPr bwMode="auto">
          <a:xfrm>
            <a:off x="1950038" y="248900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p:cNvPicPr>
            <a:picLocks noChangeAspect="1"/>
          </p:cNvPicPr>
          <p:nvPr/>
        </p:nvPicPr>
        <p:blipFill>
          <a:blip r:embed="rId2"/>
          <a:stretch>
            <a:fillRect/>
          </a:stretch>
        </p:blipFill>
        <p:spPr>
          <a:xfrm>
            <a:off x="1387221" y="3055239"/>
            <a:ext cx="4095750" cy="2228850"/>
          </a:xfrm>
          <a:prstGeom prst="rect">
            <a:avLst/>
          </a:prstGeom>
        </p:spPr>
      </p:pic>
      <p:pic>
        <p:nvPicPr>
          <p:cNvPr id="3076" name="Picture 4" descr="News App Development: How to Make a News Feed App - Mind Studio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9071" y="3055239"/>
            <a:ext cx="3861121" cy="2632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752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17068"/>
          <a:stretch/>
        </p:blipFill>
        <p:spPr>
          <a:xfrm>
            <a:off x="896112" y="1874520"/>
            <a:ext cx="10122407" cy="3465576"/>
          </a:xfrm>
          <a:prstGeom prst="rect">
            <a:avLst/>
          </a:prstGeom>
        </p:spPr>
      </p:pic>
      <p:sp>
        <p:nvSpPr>
          <p:cNvPr id="4" name="Rectangle 3"/>
          <p:cNvSpPr/>
          <p:nvPr/>
        </p:nvSpPr>
        <p:spPr>
          <a:xfrm>
            <a:off x="2971800" y="940046"/>
            <a:ext cx="5559551" cy="584775"/>
          </a:xfrm>
          <a:prstGeom prst="rect">
            <a:avLst/>
          </a:prstGeom>
        </p:spPr>
        <p:txBody>
          <a:bodyPr wrap="square">
            <a:spAutoFit/>
          </a:bodyPr>
          <a:lstStyle/>
          <a:p>
            <a:pPr algn="ctr"/>
            <a:r>
              <a:rPr lang="en-US" sz="3200" b="1" dirty="0">
                <a:ln w="0"/>
                <a:effectLst>
                  <a:outerShdw blurRad="38100" dist="19050" dir="2700000" algn="tl" rotWithShape="0">
                    <a:schemeClr val="dk1">
                      <a:alpha val="40000"/>
                    </a:schemeClr>
                  </a:outerShdw>
                </a:effectLst>
              </a:rPr>
              <a:t>Make </a:t>
            </a:r>
            <a:r>
              <a:rPr lang="en-US" sz="3200" b="1" dirty="0" err="1">
                <a:ln w="0"/>
                <a:effectLst>
                  <a:outerShdw blurRad="38100" dist="19050" dir="2700000" algn="tl" rotWithShape="0">
                    <a:schemeClr val="dk1">
                      <a:alpha val="40000"/>
                    </a:schemeClr>
                  </a:outerShdw>
                </a:effectLst>
              </a:rPr>
              <a:t>Oior</a:t>
            </a:r>
            <a:r>
              <a:rPr lang="en-US" sz="3200" b="1" dirty="0">
                <a:ln w="0"/>
                <a:effectLst>
                  <a:outerShdw blurRad="38100" dist="19050" dir="2700000" algn="tl" rotWithShape="0">
                    <a:schemeClr val="dk1">
                      <a:alpha val="40000"/>
                    </a:schemeClr>
                  </a:outerShdw>
                </a:effectLst>
              </a:rPr>
              <a:t> Table </a:t>
            </a:r>
            <a:endParaRPr lang="en-IN" sz="3200" b="1" dirty="0"/>
          </a:p>
        </p:txBody>
      </p:sp>
    </p:spTree>
    <p:extLst>
      <p:ext uri="{BB962C8B-B14F-4D97-AF65-F5344CB8AC3E}">
        <p14:creationId xmlns:p14="http://schemas.microsoft.com/office/powerpoint/2010/main" val="617175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auto">
          <a:xfrm>
            <a:off x="1140644" y="1135604"/>
            <a:ext cx="3583032"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a:ln>
                  <a:noFill/>
                </a:ln>
                <a:solidFill>
                  <a:schemeClr val="tx1"/>
                </a:solidFill>
                <a:effectLst/>
                <a:latin typeface="Arial" panose="020B0604020202020204" pitchFamily="34" charset="0"/>
              </a:rPr>
              <a:t>Persona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panose="020B0604020202020204" pitchFamily="34" charset="0"/>
              </a:rPr>
              <a:t>Name:</a:t>
            </a:r>
            <a:r>
              <a:rPr kumimoji="0" lang="en-US" sz="1400" b="0" i="0" u="none" strike="noStrike" cap="none" normalizeH="0" baseline="0" dirty="0">
                <a:ln>
                  <a:noFill/>
                </a:ln>
                <a:solidFill>
                  <a:schemeClr val="tx1"/>
                </a:solidFill>
                <a:effectLst/>
                <a:latin typeface="Arial" panose="020B0604020202020204" pitchFamily="34" charset="0"/>
              </a:rPr>
              <a:t> </a:t>
            </a:r>
            <a:r>
              <a:rPr kumimoji="0" lang="en-US" sz="1800" b="0" i="0" u="none" strike="noStrike" cap="none" normalizeH="0" baseline="0" dirty="0">
                <a:ln>
                  <a:noFill/>
                </a:ln>
                <a:solidFill>
                  <a:schemeClr val="tx1"/>
                </a:solidFill>
                <a:effectLst/>
                <a:latin typeface="Arial" panose="020B0604020202020204" pitchFamily="34" charset="0"/>
              </a:rPr>
              <a:t>Emily Turner</a:t>
            </a:r>
            <a:br>
              <a:rPr kumimoji="0" lang="en-US" sz="1800" b="0" i="0" u="none" strike="noStrike" cap="none" normalizeH="0" baseline="0" dirty="0">
                <a:ln>
                  <a:noFill/>
                </a:ln>
                <a:solidFill>
                  <a:schemeClr val="tx1"/>
                </a:solidFill>
                <a:effectLst/>
                <a:latin typeface="Arial" panose="020B0604020202020204" pitchFamily="34" charset="0"/>
              </a:rPr>
            </a:br>
            <a:r>
              <a:rPr kumimoji="0" lang="en-US" sz="1800" b="1" i="0" u="none" strike="noStrike" cap="none" normalizeH="0" baseline="0" dirty="0">
                <a:ln>
                  <a:noFill/>
                </a:ln>
                <a:solidFill>
                  <a:schemeClr val="tx1"/>
                </a:solidFill>
                <a:effectLst/>
                <a:latin typeface="Arial" panose="020B0604020202020204" pitchFamily="34" charset="0"/>
              </a:rPr>
              <a:t>Age:</a:t>
            </a:r>
            <a:r>
              <a:rPr kumimoji="0" lang="en-US" sz="1800" b="0" i="0" u="none" strike="noStrike" cap="none" normalizeH="0" baseline="0" dirty="0">
                <a:ln>
                  <a:noFill/>
                </a:ln>
                <a:solidFill>
                  <a:schemeClr val="tx1"/>
                </a:solidFill>
                <a:effectLst/>
                <a:latin typeface="Arial" panose="020B0604020202020204" pitchFamily="34" charset="0"/>
              </a:rPr>
              <a:t> 28</a:t>
            </a:r>
            <a:br>
              <a:rPr kumimoji="0" lang="en-US" sz="1800" b="0" i="0" u="none" strike="noStrike" cap="none" normalizeH="0" baseline="0" dirty="0">
                <a:ln>
                  <a:noFill/>
                </a:ln>
                <a:solidFill>
                  <a:schemeClr val="tx1"/>
                </a:solidFill>
                <a:effectLst/>
                <a:latin typeface="Arial" panose="020B0604020202020204" pitchFamily="34" charset="0"/>
              </a:rPr>
            </a:br>
            <a:r>
              <a:rPr kumimoji="0" lang="en-US" sz="1800" b="1" i="0" u="none" strike="noStrike" cap="none" normalizeH="0" baseline="0" dirty="0">
                <a:ln>
                  <a:noFill/>
                </a:ln>
                <a:solidFill>
                  <a:schemeClr val="tx1"/>
                </a:solidFill>
                <a:effectLst/>
                <a:latin typeface="Arial" panose="020B0604020202020204" pitchFamily="34" charset="0"/>
              </a:rPr>
              <a:t>Occupation:</a:t>
            </a:r>
            <a:r>
              <a:rPr kumimoji="0" lang="en-US" sz="1800" b="0" i="0" u="none" strike="noStrike" cap="none" normalizeH="0" baseline="0" dirty="0">
                <a:ln>
                  <a:noFill/>
                </a:ln>
                <a:solidFill>
                  <a:schemeClr val="tx1"/>
                </a:solidFill>
                <a:effectLst/>
                <a:latin typeface="Arial" panose="020B0604020202020204" pitchFamily="34" charset="0"/>
              </a:rPr>
              <a:t> Marketing Manager</a:t>
            </a:r>
            <a:br>
              <a:rPr kumimoji="0" lang="en-US" sz="1800" b="0" i="0" u="none" strike="noStrike" cap="none" normalizeH="0" baseline="0" dirty="0">
                <a:ln>
                  <a:noFill/>
                </a:ln>
                <a:solidFill>
                  <a:schemeClr val="tx1"/>
                </a:solidFill>
                <a:effectLst/>
                <a:latin typeface="Arial" panose="020B0604020202020204" pitchFamily="34" charset="0"/>
              </a:rPr>
            </a:br>
            <a:r>
              <a:rPr kumimoji="0" lang="en-US" sz="1800" b="1" i="0" u="none" strike="noStrike" cap="none" normalizeH="0" baseline="0" dirty="0">
                <a:ln>
                  <a:noFill/>
                </a:ln>
                <a:solidFill>
                  <a:schemeClr val="tx1"/>
                </a:solidFill>
                <a:effectLst/>
                <a:latin typeface="Arial" panose="020B0604020202020204" pitchFamily="34" charset="0"/>
              </a:rPr>
              <a:t>Location:</a:t>
            </a:r>
            <a:r>
              <a:rPr kumimoji="0" lang="en-US" sz="1800" b="0" i="0" u="none" strike="noStrike" cap="none" normalizeH="0" baseline="0" dirty="0">
                <a:ln>
                  <a:noFill/>
                </a:ln>
                <a:solidFill>
                  <a:schemeClr val="tx1"/>
                </a:solidFill>
                <a:effectLst/>
                <a:latin typeface="Arial" panose="020B0604020202020204" pitchFamily="34" charset="0"/>
              </a:rPr>
              <a:t> Seattle, Washington</a:t>
            </a:r>
          </a:p>
        </p:txBody>
      </p:sp>
      <p:sp>
        <p:nvSpPr>
          <p:cNvPr id="8" name="Rectangle 5"/>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6"/>
          <p:cNvSpPr>
            <a:spLocks noChangeArrowheads="1"/>
          </p:cNvSpPr>
          <p:nvPr/>
        </p:nvSpPr>
        <p:spPr bwMode="auto">
          <a:xfrm>
            <a:off x="1140644" y="2244391"/>
            <a:ext cx="9832157"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20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Arial" panose="020B0604020202020204" pitchFamily="34" charset="0"/>
              </a:rPr>
              <a:t>Characteristics: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b="1" i="0" u="none" strike="noStrike" cap="none" normalizeH="0" baseline="0" dirty="0">
                <a:ln>
                  <a:noFill/>
                </a:ln>
                <a:solidFill>
                  <a:schemeClr val="tx1"/>
                </a:solidFill>
                <a:effectLst/>
                <a:latin typeface="Arial" panose="020B0604020202020204" pitchFamily="34" charset="0"/>
              </a:rPr>
              <a:t>Tech-Savvy:</a:t>
            </a:r>
            <a:r>
              <a:rPr kumimoji="0" lang="en-US" b="0" i="0" u="none" strike="noStrike" cap="none" normalizeH="0" baseline="0" dirty="0">
                <a:ln>
                  <a:noFill/>
                </a:ln>
                <a:solidFill>
                  <a:schemeClr val="tx1"/>
                </a:solidFill>
                <a:effectLst/>
                <a:latin typeface="Arial" panose="020B0604020202020204" pitchFamily="34" charset="0"/>
              </a:rPr>
              <a:t> </a:t>
            </a:r>
            <a:r>
              <a:rPr kumimoji="0" lang="en-US" sz="1800" b="0" i="0" u="none" strike="noStrike" cap="none" normalizeH="0" baseline="0" dirty="0">
                <a:ln>
                  <a:noFill/>
                </a:ln>
                <a:solidFill>
                  <a:schemeClr val="tx1"/>
                </a:solidFill>
                <a:effectLst/>
                <a:latin typeface="Arial" panose="020B0604020202020204" pitchFamily="34" charset="0"/>
              </a:rPr>
              <a:t>Frequently uses apps for news, productivity, and social media. Values apps with intuitive interfaces and quick responsiveness.</a:t>
            </a:r>
          </a:p>
          <a:p>
            <a:pPr marL="0" marR="0" lvl="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sz="1800" b="1" i="0" u="none" strike="noStrike" cap="none" normalizeH="0" baseline="0" dirty="0">
                <a:ln>
                  <a:noFill/>
                </a:ln>
                <a:solidFill>
                  <a:schemeClr val="tx1"/>
                </a:solidFill>
                <a:effectLst/>
                <a:latin typeface="Arial" panose="020B0604020202020204" pitchFamily="34" charset="0"/>
              </a:rPr>
              <a:t>Time-Conscious:</a:t>
            </a:r>
            <a:r>
              <a:rPr kumimoji="0" lang="en-US" sz="1800" b="0" i="0" u="none" strike="noStrike" cap="none" normalizeH="0" baseline="0" dirty="0">
                <a:ln>
                  <a:noFill/>
                </a:ln>
                <a:solidFill>
                  <a:schemeClr val="tx1"/>
                </a:solidFill>
                <a:effectLst/>
                <a:latin typeface="Arial" panose="020B0604020202020204" pitchFamily="34" charset="0"/>
              </a:rPr>
              <a:t> Has a busy schedule and prefers concise news summaries or quick-read articles.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3998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49194" y="1618018"/>
            <a:ext cx="6994806" cy="4304496"/>
          </a:xfrm>
          <a:prstGeom prst="rect">
            <a:avLst/>
          </a:prstGeom>
        </p:spPr>
      </p:pic>
      <p:sp>
        <p:nvSpPr>
          <p:cNvPr id="3" name="TextBox 2"/>
          <p:cNvSpPr txBox="1"/>
          <p:nvPr/>
        </p:nvSpPr>
        <p:spPr>
          <a:xfrm>
            <a:off x="1417320" y="923544"/>
            <a:ext cx="2916936" cy="369332"/>
          </a:xfrm>
          <a:prstGeom prst="rect">
            <a:avLst/>
          </a:prstGeom>
          <a:noFill/>
        </p:spPr>
        <p:txBody>
          <a:bodyPr wrap="square" rtlCol="0">
            <a:spAutoFit/>
          </a:bodyPr>
          <a:lstStyle/>
          <a:p>
            <a:r>
              <a:rPr lang="en-IN" b="1" dirty="0"/>
              <a:t>RESULT : </a:t>
            </a:r>
          </a:p>
        </p:txBody>
      </p:sp>
    </p:spTree>
    <p:extLst>
      <p:ext uri="{BB962C8B-B14F-4D97-AF65-F5344CB8AC3E}">
        <p14:creationId xmlns:p14="http://schemas.microsoft.com/office/powerpoint/2010/main" val="649832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D586BE-9371-9D30-D45C-122D7699E77A}"/>
              </a:ext>
            </a:extLst>
          </p:cNvPr>
          <p:cNvSpPr txBox="1"/>
          <p:nvPr/>
        </p:nvSpPr>
        <p:spPr>
          <a:xfrm>
            <a:off x="4211608" y="997130"/>
            <a:ext cx="6097656" cy="646331"/>
          </a:xfrm>
          <a:prstGeom prst="rect">
            <a:avLst/>
          </a:prstGeom>
          <a:noFill/>
        </p:spPr>
        <p:txBody>
          <a:bodyPr wrap="square">
            <a:spAutoFit/>
          </a:bodyPr>
          <a:lstStyle/>
          <a:p>
            <a:r>
              <a:rPr lang="en-IN" sz="3600" b="1" dirty="0">
                <a:latin typeface="Kristen ITC" panose="03050502040202030202" pitchFamily="66" charset="0"/>
              </a:rPr>
              <a:t>OBJECTIVE</a:t>
            </a:r>
          </a:p>
        </p:txBody>
      </p:sp>
      <p:sp>
        <p:nvSpPr>
          <p:cNvPr id="5" name="TextBox 4">
            <a:extLst>
              <a:ext uri="{FF2B5EF4-FFF2-40B4-BE49-F238E27FC236}">
                <a16:creationId xmlns:a16="http://schemas.microsoft.com/office/drawing/2014/main" id="{FCDB3469-ED30-F050-661B-51321F1083D1}"/>
              </a:ext>
            </a:extLst>
          </p:cNvPr>
          <p:cNvSpPr txBox="1"/>
          <p:nvPr/>
        </p:nvSpPr>
        <p:spPr>
          <a:xfrm>
            <a:off x="1822495" y="1822637"/>
            <a:ext cx="8627166" cy="3896580"/>
          </a:xfrm>
          <a:prstGeom prst="rect">
            <a:avLst/>
          </a:prstGeom>
          <a:noFill/>
        </p:spPr>
        <p:txBody>
          <a:bodyPr wrap="square">
            <a:spAutoFit/>
          </a:bodyPr>
          <a:lstStyle/>
          <a:p>
            <a:pPr>
              <a:lnSpc>
                <a:spcPct val="200000"/>
              </a:lnSpc>
            </a:pPr>
            <a:r>
              <a:rPr lang="en-US" dirty="0"/>
              <a:t>The objective of the news feed app is to provide users with timely, relevant, and personalized news content from diverse and credible sources. It aims to enhance user engagement through interactive features such as comments, shares, and reactions, while maintaining a clean, intuitive interface for seamless navigation. The app will deliver real-time notifications for breaking news and critical updates, and offer the ability to save articles for offline reading. Ensuring trustworthiness and accuracy, the app will prioritize news from reliable, verified sources, fostering a sense of credibility and user confidence.</a:t>
            </a:r>
            <a:endParaRPr lang="en-IN" dirty="0"/>
          </a:p>
        </p:txBody>
      </p:sp>
    </p:spTree>
    <p:extLst>
      <p:ext uri="{BB962C8B-B14F-4D97-AF65-F5344CB8AC3E}">
        <p14:creationId xmlns:p14="http://schemas.microsoft.com/office/powerpoint/2010/main" val="384238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E54BB4-AAAA-39CD-9726-D0428C8E687A}"/>
              </a:ext>
            </a:extLst>
          </p:cNvPr>
          <p:cNvSpPr txBox="1"/>
          <p:nvPr/>
        </p:nvSpPr>
        <p:spPr>
          <a:xfrm>
            <a:off x="3750530" y="891543"/>
            <a:ext cx="6097656" cy="646331"/>
          </a:xfrm>
          <a:prstGeom prst="rect">
            <a:avLst/>
          </a:prstGeom>
          <a:noFill/>
        </p:spPr>
        <p:txBody>
          <a:bodyPr wrap="square">
            <a:spAutoFit/>
          </a:bodyPr>
          <a:lstStyle/>
          <a:p>
            <a:r>
              <a:rPr lang="en-IN" sz="3600" b="1" dirty="0">
                <a:latin typeface="Kristen ITC" panose="03050502040202030202" pitchFamily="66" charset="0"/>
              </a:rPr>
              <a:t>BRAINSTORMING</a:t>
            </a:r>
          </a:p>
        </p:txBody>
      </p:sp>
      <p:pic>
        <p:nvPicPr>
          <p:cNvPr id="5" name="Picture 4">
            <a:extLst>
              <a:ext uri="{FF2B5EF4-FFF2-40B4-BE49-F238E27FC236}">
                <a16:creationId xmlns:a16="http://schemas.microsoft.com/office/drawing/2014/main" id="{DA0A4A58-79FA-D1DE-483F-798359CC10EF}"/>
              </a:ext>
            </a:extLst>
          </p:cNvPr>
          <p:cNvPicPr>
            <a:picLocks noChangeAspect="1"/>
          </p:cNvPicPr>
          <p:nvPr/>
        </p:nvPicPr>
        <p:blipFill>
          <a:blip r:embed="rId2"/>
          <a:stretch>
            <a:fillRect/>
          </a:stretch>
        </p:blipFill>
        <p:spPr>
          <a:xfrm>
            <a:off x="969264" y="1635779"/>
            <a:ext cx="10296144" cy="4369147"/>
          </a:xfrm>
          <a:prstGeom prst="rect">
            <a:avLst/>
          </a:prstGeom>
        </p:spPr>
      </p:pic>
    </p:spTree>
    <p:extLst>
      <p:ext uri="{BB962C8B-B14F-4D97-AF65-F5344CB8AC3E}">
        <p14:creationId xmlns:p14="http://schemas.microsoft.com/office/powerpoint/2010/main" val="1200506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72AEFF-4517-3D8A-BE96-E67F0A9314FE}"/>
              </a:ext>
            </a:extLst>
          </p:cNvPr>
          <p:cNvSpPr txBox="1"/>
          <p:nvPr/>
        </p:nvSpPr>
        <p:spPr>
          <a:xfrm>
            <a:off x="4387032" y="946804"/>
            <a:ext cx="6097656" cy="646331"/>
          </a:xfrm>
          <a:prstGeom prst="rect">
            <a:avLst/>
          </a:prstGeom>
          <a:noFill/>
        </p:spPr>
        <p:txBody>
          <a:bodyPr wrap="square">
            <a:spAutoFit/>
          </a:bodyPr>
          <a:lstStyle/>
          <a:p>
            <a:r>
              <a:rPr lang="en-IN" sz="3600" b="1" dirty="0">
                <a:latin typeface="Kristen ITC" panose="03050502040202030202" pitchFamily="66" charset="0"/>
              </a:rPr>
              <a:t>KEYWORDS</a:t>
            </a:r>
          </a:p>
        </p:txBody>
      </p:sp>
      <p:pic>
        <p:nvPicPr>
          <p:cNvPr id="5" name="Picture 4">
            <a:extLst>
              <a:ext uri="{FF2B5EF4-FFF2-40B4-BE49-F238E27FC236}">
                <a16:creationId xmlns:a16="http://schemas.microsoft.com/office/drawing/2014/main" id="{4BD9C6B3-F61D-6670-8B8A-4B2A05868386}"/>
              </a:ext>
            </a:extLst>
          </p:cNvPr>
          <p:cNvPicPr>
            <a:picLocks noChangeAspect="1"/>
          </p:cNvPicPr>
          <p:nvPr/>
        </p:nvPicPr>
        <p:blipFill>
          <a:blip r:embed="rId2"/>
          <a:stretch>
            <a:fillRect/>
          </a:stretch>
        </p:blipFill>
        <p:spPr>
          <a:xfrm>
            <a:off x="960119" y="1840614"/>
            <a:ext cx="10305289" cy="3962248"/>
          </a:xfrm>
          <a:prstGeom prst="rect">
            <a:avLst/>
          </a:prstGeom>
        </p:spPr>
      </p:pic>
    </p:spTree>
    <p:extLst>
      <p:ext uri="{BB962C8B-B14F-4D97-AF65-F5344CB8AC3E}">
        <p14:creationId xmlns:p14="http://schemas.microsoft.com/office/powerpoint/2010/main" val="221207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64B17-3C99-97E5-2D19-F6C1E21608D3}"/>
              </a:ext>
            </a:extLst>
          </p:cNvPr>
          <p:cNvPicPr>
            <a:picLocks noChangeAspect="1"/>
          </p:cNvPicPr>
          <p:nvPr/>
        </p:nvPicPr>
        <p:blipFill>
          <a:blip r:embed="rId2"/>
          <a:stretch>
            <a:fillRect/>
          </a:stretch>
        </p:blipFill>
        <p:spPr>
          <a:xfrm>
            <a:off x="838468" y="731520"/>
            <a:ext cx="6427452" cy="4692860"/>
          </a:xfrm>
          <a:prstGeom prst="rect">
            <a:avLst/>
          </a:prstGeom>
        </p:spPr>
      </p:pic>
      <p:pic>
        <p:nvPicPr>
          <p:cNvPr id="5" name="Picture 4">
            <a:extLst>
              <a:ext uri="{FF2B5EF4-FFF2-40B4-BE49-F238E27FC236}">
                <a16:creationId xmlns:a16="http://schemas.microsoft.com/office/drawing/2014/main" id="{FB45C1E3-C47D-7535-266E-4B0D611F11C6}"/>
              </a:ext>
            </a:extLst>
          </p:cNvPr>
          <p:cNvPicPr>
            <a:picLocks noChangeAspect="1"/>
          </p:cNvPicPr>
          <p:nvPr/>
        </p:nvPicPr>
        <p:blipFill>
          <a:blip r:embed="rId3"/>
          <a:stretch>
            <a:fillRect/>
          </a:stretch>
        </p:blipFill>
        <p:spPr>
          <a:xfrm>
            <a:off x="1009023" y="5424379"/>
            <a:ext cx="5775826" cy="766109"/>
          </a:xfrm>
          <a:prstGeom prst="rect">
            <a:avLst/>
          </a:prstGeom>
        </p:spPr>
      </p:pic>
      <p:pic>
        <p:nvPicPr>
          <p:cNvPr id="7" name="Picture 6">
            <a:extLst>
              <a:ext uri="{FF2B5EF4-FFF2-40B4-BE49-F238E27FC236}">
                <a16:creationId xmlns:a16="http://schemas.microsoft.com/office/drawing/2014/main" id="{3318A1E7-EC63-60CE-2794-58173B35B556}"/>
              </a:ext>
            </a:extLst>
          </p:cNvPr>
          <p:cNvPicPr>
            <a:picLocks noChangeAspect="1"/>
          </p:cNvPicPr>
          <p:nvPr/>
        </p:nvPicPr>
        <p:blipFill>
          <a:blip r:embed="rId4"/>
          <a:stretch>
            <a:fillRect/>
          </a:stretch>
        </p:blipFill>
        <p:spPr>
          <a:xfrm>
            <a:off x="7436475" y="658368"/>
            <a:ext cx="3979476" cy="5532120"/>
          </a:xfrm>
          <a:prstGeom prst="rect">
            <a:avLst/>
          </a:prstGeom>
        </p:spPr>
      </p:pic>
    </p:spTree>
    <p:extLst>
      <p:ext uri="{BB962C8B-B14F-4D97-AF65-F5344CB8AC3E}">
        <p14:creationId xmlns:p14="http://schemas.microsoft.com/office/powerpoint/2010/main" val="884419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00CDC-8CB8-E3FA-D314-5D3B151C7F72}"/>
              </a:ext>
            </a:extLst>
          </p:cNvPr>
          <p:cNvSpPr txBox="1"/>
          <p:nvPr/>
        </p:nvSpPr>
        <p:spPr>
          <a:xfrm>
            <a:off x="3095530" y="770285"/>
            <a:ext cx="6097656" cy="523220"/>
          </a:xfrm>
          <a:prstGeom prst="rect">
            <a:avLst/>
          </a:prstGeom>
          <a:noFill/>
        </p:spPr>
        <p:txBody>
          <a:bodyPr wrap="square">
            <a:spAutoFit/>
          </a:bodyPr>
          <a:lstStyle/>
          <a:p>
            <a:r>
              <a:rPr lang="en-IN" sz="2800" b="1" dirty="0">
                <a:latin typeface="Kristen ITC" panose="03050502040202030202" pitchFamily="66" charset="0"/>
              </a:rPr>
              <a:t>SORTING AND AFFINITY LINK</a:t>
            </a:r>
          </a:p>
        </p:txBody>
      </p:sp>
      <p:pic>
        <p:nvPicPr>
          <p:cNvPr id="5" name="Picture 4">
            <a:extLst>
              <a:ext uri="{FF2B5EF4-FFF2-40B4-BE49-F238E27FC236}">
                <a16:creationId xmlns:a16="http://schemas.microsoft.com/office/drawing/2014/main" id="{DA2BE7B4-AF95-C01D-9A93-03A31004AE03}"/>
              </a:ext>
            </a:extLst>
          </p:cNvPr>
          <p:cNvPicPr>
            <a:picLocks noChangeAspect="1"/>
          </p:cNvPicPr>
          <p:nvPr/>
        </p:nvPicPr>
        <p:blipFill>
          <a:blip r:embed="rId3"/>
          <a:stretch>
            <a:fillRect/>
          </a:stretch>
        </p:blipFill>
        <p:spPr>
          <a:xfrm>
            <a:off x="1036031" y="1490472"/>
            <a:ext cx="10216654" cy="4623300"/>
          </a:xfrm>
          <a:prstGeom prst="rect">
            <a:avLst/>
          </a:prstGeom>
        </p:spPr>
      </p:pic>
    </p:spTree>
    <p:extLst>
      <p:ext uri="{BB962C8B-B14F-4D97-AF65-F5344CB8AC3E}">
        <p14:creationId xmlns:p14="http://schemas.microsoft.com/office/powerpoint/2010/main" val="1106244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F64A4F-34DD-CDED-07D9-DFE6F7A0DFE6}"/>
              </a:ext>
            </a:extLst>
          </p:cNvPr>
          <p:cNvSpPr txBox="1"/>
          <p:nvPr/>
        </p:nvSpPr>
        <p:spPr>
          <a:xfrm>
            <a:off x="3878944" y="988947"/>
            <a:ext cx="6097656" cy="646331"/>
          </a:xfrm>
          <a:prstGeom prst="rect">
            <a:avLst/>
          </a:prstGeom>
          <a:noFill/>
        </p:spPr>
        <p:txBody>
          <a:bodyPr wrap="square">
            <a:spAutoFit/>
          </a:bodyPr>
          <a:lstStyle/>
          <a:p>
            <a:r>
              <a:rPr lang="en-IN" sz="3600" b="1" dirty="0">
                <a:latin typeface="Kristen ITC" panose="03050502040202030202" pitchFamily="66" charset="0"/>
              </a:rPr>
              <a:t>MIND MAPPING</a:t>
            </a:r>
          </a:p>
        </p:txBody>
      </p:sp>
      <p:pic>
        <p:nvPicPr>
          <p:cNvPr id="5" name="Picture 4">
            <a:extLst>
              <a:ext uri="{FF2B5EF4-FFF2-40B4-BE49-F238E27FC236}">
                <a16:creationId xmlns:a16="http://schemas.microsoft.com/office/drawing/2014/main" id="{7CDDBE6A-7B46-99FF-DC72-4E8E0A9AC25F}"/>
              </a:ext>
            </a:extLst>
          </p:cNvPr>
          <p:cNvPicPr>
            <a:picLocks noChangeAspect="1"/>
          </p:cNvPicPr>
          <p:nvPr/>
        </p:nvPicPr>
        <p:blipFill>
          <a:blip r:embed="rId2"/>
          <a:stretch>
            <a:fillRect/>
          </a:stretch>
        </p:blipFill>
        <p:spPr>
          <a:xfrm>
            <a:off x="2361886" y="1843323"/>
            <a:ext cx="7230484" cy="3743847"/>
          </a:xfrm>
          <a:prstGeom prst="rect">
            <a:avLst/>
          </a:prstGeom>
        </p:spPr>
      </p:pic>
    </p:spTree>
    <p:extLst>
      <p:ext uri="{BB962C8B-B14F-4D97-AF65-F5344CB8AC3E}">
        <p14:creationId xmlns:p14="http://schemas.microsoft.com/office/powerpoint/2010/main" val="3241732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B0ECEB-2B35-18FC-6FA1-5772CDE9CE78}"/>
              </a:ext>
            </a:extLst>
          </p:cNvPr>
          <p:cNvPicPr>
            <a:picLocks noChangeAspect="1"/>
          </p:cNvPicPr>
          <p:nvPr/>
        </p:nvPicPr>
        <p:blipFill>
          <a:blip r:embed="rId3"/>
          <a:stretch>
            <a:fillRect/>
          </a:stretch>
        </p:blipFill>
        <p:spPr>
          <a:xfrm>
            <a:off x="846682" y="1043301"/>
            <a:ext cx="10391294" cy="4781427"/>
          </a:xfrm>
          <a:prstGeom prst="rect">
            <a:avLst/>
          </a:prstGeom>
        </p:spPr>
      </p:pic>
    </p:spTree>
    <p:extLst>
      <p:ext uri="{BB962C8B-B14F-4D97-AF65-F5344CB8AC3E}">
        <p14:creationId xmlns:p14="http://schemas.microsoft.com/office/powerpoint/2010/main" val="77512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image" Target="../media/image1.jpeg" /></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Organic</Template>
  <TotalTime>430</TotalTime>
  <Words>272</Words>
  <Application>Microsoft Office PowerPoint</Application>
  <PresentationFormat>Widescreen</PresentationFormat>
  <Paragraphs>63</Paragraphs>
  <Slides>28</Slides>
  <Notes>2</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TEAM MEMBERS :  A.GAYATHRI A.SWEATHA  M.SRI LEKHA S.VETHAABINAYA</dc:title>
  <dc:creator>CCS SYS NO 60</dc:creator>
  <cp:lastModifiedBy>vethaabinaya@gmail.com</cp:lastModifiedBy>
  <cp:revision>31</cp:revision>
  <dcterms:created xsi:type="dcterms:W3CDTF">2024-11-11T09:52:13Z</dcterms:created>
  <dcterms:modified xsi:type="dcterms:W3CDTF">2024-12-18T05:08:00Z</dcterms:modified>
</cp:coreProperties>
</file>